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5" r:id="rId14"/>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114" d="100"/>
          <a:sy n="114" d="100"/>
        </p:scale>
        <p:origin x="-552" y="-102"/>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F25ECD-BA26-44D1-A24D-1E718F15DF19}" type="doc">
      <dgm:prSet loTypeId="urn:microsoft.com/office/officeart/2005/8/layout/hProcess4" loCatId="process" qsTypeId="urn:microsoft.com/office/officeart/2005/8/quickstyle/simple1" qsCatId="simple" csTypeId="urn:microsoft.com/office/officeart/2005/8/colors/colorful4" csCatId="colorful" phldr="1"/>
      <dgm:spPr/>
      <dgm:t>
        <a:bodyPr/>
        <a:lstStyle/>
        <a:p>
          <a:endParaRPr lang="en-US"/>
        </a:p>
      </dgm:t>
    </dgm:pt>
    <dgm:pt modelId="{1BCF9333-248D-421E-9736-9A6A66733228}">
      <dgm:prSet phldrT="[Text]"/>
      <dgm:spPr/>
      <dgm:t>
        <a:bodyPr/>
        <a:lstStyle/>
        <a:p>
          <a:r>
            <a:rPr lang="en-US"/>
            <a:t>ML Model Implementation</a:t>
          </a:r>
        </a:p>
      </dgm:t>
    </dgm:pt>
    <dgm:pt modelId="{D6185BE1-8468-4852-B418-59FDDE9DB97B}" type="parTrans" cxnId="{B1341358-300A-4091-B549-2EE00F48E8E1}">
      <dgm:prSet/>
      <dgm:spPr/>
      <dgm:t>
        <a:bodyPr/>
        <a:lstStyle/>
        <a:p>
          <a:endParaRPr lang="en-US"/>
        </a:p>
      </dgm:t>
    </dgm:pt>
    <dgm:pt modelId="{0B6C2AE0-777C-4B20-A3C2-C379FAF0C963}" type="sibTrans" cxnId="{B1341358-300A-4091-B549-2EE00F48E8E1}">
      <dgm:prSet/>
      <dgm:spPr/>
      <dgm:t>
        <a:bodyPr/>
        <a:lstStyle/>
        <a:p>
          <a:endParaRPr lang="en-US"/>
        </a:p>
      </dgm:t>
    </dgm:pt>
    <dgm:pt modelId="{2E057B53-6EB4-4E2A-BACC-9AE351A9F65A}">
      <dgm:prSet phldrT="[Text]"/>
      <dgm:spPr/>
      <dgm:t>
        <a:bodyPr/>
        <a:lstStyle/>
        <a:p>
          <a:r>
            <a:rPr lang="en-US"/>
            <a:t>Transfer Learning and EfficientNetB3 </a:t>
          </a:r>
        </a:p>
      </dgm:t>
    </dgm:pt>
    <dgm:pt modelId="{391B7D4D-4301-4ADA-9E1D-8142F930926E}" type="parTrans" cxnId="{DDE04C59-78F4-4FD7-B041-32D8C6441A78}">
      <dgm:prSet/>
      <dgm:spPr/>
      <dgm:t>
        <a:bodyPr/>
        <a:lstStyle/>
        <a:p>
          <a:endParaRPr lang="en-US"/>
        </a:p>
      </dgm:t>
    </dgm:pt>
    <dgm:pt modelId="{0D69A531-DAE9-419A-9404-899E731DB23D}" type="sibTrans" cxnId="{DDE04C59-78F4-4FD7-B041-32D8C6441A78}">
      <dgm:prSet/>
      <dgm:spPr/>
      <dgm:t>
        <a:bodyPr/>
        <a:lstStyle/>
        <a:p>
          <a:endParaRPr lang="en-US"/>
        </a:p>
      </dgm:t>
    </dgm:pt>
    <dgm:pt modelId="{35F6F581-1C91-40B5-99E3-3A5E4F458D1B}">
      <dgm:prSet phldrT="[Text]"/>
      <dgm:spPr/>
      <dgm:t>
        <a:bodyPr/>
        <a:lstStyle/>
        <a:p>
          <a:r>
            <a:rPr lang="en-US"/>
            <a:t>Model Evaluation using accuracy</a:t>
          </a:r>
        </a:p>
      </dgm:t>
    </dgm:pt>
    <dgm:pt modelId="{A2D0C63D-6435-4319-9FBD-55DCC0A2C6A6}" type="parTrans" cxnId="{0D48AECA-F7C7-463F-AF2F-C9CD61C342CF}">
      <dgm:prSet/>
      <dgm:spPr/>
      <dgm:t>
        <a:bodyPr/>
        <a:lstStyle/>
        <a:p>
          <a:endParaRPr lang="en-US"/>
        </a:p>
      </dgm:t>
    </dgm:pt>
    <dgm:pt modelId="{917742E1-59BB-4DF9-AFBA-688448607000}" type="sibTrans" cxnId="{0D48AECA-F7C7-463F-AF2F-C9CD61C342CF}">
      <dgm:prSet/>
      <dgm:spPr/>
      <dgm:t>
        <a:bodyPr/>
        <a:lstStyle/>
        <a:p>
          <a:endParaRPr lang="en-US"/>
        </a:p>
      </dgm:t>
    </dgm:pt>
    <dgm:pt modelId="{751E71C1-BEB6-4D9F-88E8-B60600FF9A1F}">
      <dgm:prSet phldrT="[Text]"/>
      <dgm:spPr/>
      <dgm:t>
        <a:bodyPr/>
        <a:lstStyle/>
        <a:p>
          <a:r>
            <a:rPr lang="en-US"/>
            <a:t>Designing user interface</a:t>
          </a:r>
        </a:p>
      </dgm:t>
    </dgm:pt>
    <dgm:pt modelId="{905AF8A8-D287-43F4-A67C-678109F42099}" type="parTrans" cxnId="{4C66441A-73EE-4354-B4FE-A60EAB98A895}">
      <dgm:prSet/>
      <dgm:spPr/>
      <dgm:t>
        <a:bodyPr/>
        <a:lstStyle/>
        <a:p>
          <a:endParaRPr lang="en-US"/>
        </a:p>
      </dgm:t>
    </dgm:pt>
    <dgm:pt modelId="{70DC81B1-BA51-45D4-ABB5-44567D6D5D4B}" type="sibTrans" cxnId="{4C66441A-73EE-4354-B4FE-A60EAB98A895}">
      <dgm:prSet/>
      <dgm:spPr/>
      <dgm:t>
        <a:bodyPr/>
        <a:lstStyle/>
        <a:p>
          <a:endParaRPr lang="en-US"/>
        </a:p>
      </dgm:t>
    </dgm:pt>
    <dgm:pt modelId="{44255D23-138D-4DC5-B6F5-0556C487199B}">
      <dgm:prSet phldrT="[Text]"/>
      <dgm:spPr/>
      <dgm:t>
        <a:bodyPr/>
        <a:lstStyle/>
        <a:p>
          <a:r>
            <a:rPr lang="en-US"/>
            <a:t>Designing Flask app</a:t>
          </a:r>
        </a:p>
      </dgm:t>
    </dgm:pt>
    <dgm:pt modelId="{F2B48754-F754-4510-9A9E-E531EE3D4BD3}" type="parTrans" cxnId="{6BCDCF64-5D7B-45D5-9992-81A38341F2F3}">
      <dgm:prSet/>
      <dgm:spPr/>
      <dgm:t>
        <a:bodyPr/>
        <a:lstStyle/>
        <a:p>
          <a:endParaRPr lang="en-US"/>
        </a:p>
      </dgm:t>
    </dgm:pt>
    <dgm:pt modelId="{72F2B366-7534-469F-AED1-7ED5DC61C7A2}" type="sibTrans" cxnId="{6BCDCF64-5D7B-45D5-9992-81A38341F2F3}">
      <dgm:prSet/>
      <dgm:spPr/>
      <dgm:t>
        <a:bodyPr/>
        <a:lstStyle/>
        <a:p>
          <a:endParaRPr lang="en-US"/>
        </a:p>
      </dgm:t>
    </dgm:pt>
    <dgm:pt modelId="{416D3602-3715-4235-A4B8-30E6EB3551F3}">
      <dgm:prSet phldrT="[Text]"/>
      <dgm:spPr/>
      <dgm:t>
        <a:bodyPr/>
        <a:lstStyle/>
        <a:p>
          <a:r>
            <a:rPr lang="en-US" dirty="0"/>
            <a:t>Designing index.htm</a:t>
          </a:r>
        </a:p>
      </dgm:t>
    </dgm:pt>
    <dgm:pt modelId="{23144E10-C5FC-4827-92F2-AEE331D4E8F9}" type="parTrans" cxnId="{B059FAF9-85D5-483E-AD61-3B6C38F1A9DD}">
      <dgm:prSet/>
      <dgm:spPr/>
      <dgm:t>
        <a:bodyPr/>
        <a:lstStyle/>
        <a:p>
          <a:endParaRPr lang="en-US"/>
        </a:p>
      </dgm:t>
    </dgm:pt>
    <dgm:pt modelId="{BB2B4695-71BD-4FE6-A12E-A170F7C9F925}" type="sibTrans" cxnId="{B059FAF9-85D5-483E-AD61-3B6C38F1A9DD}">
      <dgm:prSet/>
      <dgm:spPr/>
      <dgm:t>
        <a:bodyPr/>
        <a:lstStyle/>
        <a:p>
          <a:endParaRPr lang="en-US"/>
        </a:p>
      </dgm:t>
    </dgm:pt>
    <dgm:pt modelId="{3A531185-1C40-40AE-BC54-57D44135A9BB}">
      <dgm:prSet phldrT="[Text]"/>
      <dgm:spPr/>
      <dgm:t>
        <a:bodyPr/>
        <a:lstStyle/>
        <a:p>
          <a:r>
            <a:rPr lang="en-US"/>
            <a:t>Integration and testing</a:t>
          </a:r>
        </a:p>
      </dgm:t>
    </dgm:pt>
    <dgm:pt modelId="{A75A36E2-CE5C-453F-96D2-0CBCDBF8BD0D}" type="parTrans" cxnId="{F60389D3-546D-407F-A938-A764ECBAEB2C}">
      <dgm:prSet/>
      <dgm:spPr/>
      <dgm:t>
        <a:bodyPr/>
        <a:lstStyle/>
        <a:p>
          <a:endParaRPr lang="en-US"/>
        </a:p>
      </dgm:t>
    </dgm:pt>
    <dgm:pt modelId="{4D3B79B5-2F49-4CD5-9E27-B5571A15339A}" type="sibTrans" cxnId="{F60389D3-546D-407F-A938-A764ECBAEB2C}">
      <dgm:prSet/>
      <dgm:spPr/>
      <dgm:t>
        <a:bodyPr/>
        <a:lstStyle/>
        <a:p>
          <a:endParaRPr lang="en-US"/>
        </a:p>
      </dgm:t>
    </dgm:pt>
    <dgm:pt modelId="{F2178201-A162-4276-9814-2AEEB445C72F}">
      <dgm:prSet phldrT="[Text]"/>
      <dgm:spPr/>
      <dgm:t>
        <a:bodyPr/>
        <a:lstStyle/>
        <a:p>
          <a:r>
            <a:rPr lang="en-US"/>
            <a:t>Flask API</a:t>
          </a:r>
        </a:p>
      </dgm:t>
    </dgm:pt>
    <dgm:pt modelId="{9E836206-E246-404A-A4B2-717B38868220}" type="parTrans" cxnId="{F5AF6BE2-B006-4FBE-9933-D345C3DE3233}">
      <dgm:prSet/>
      <dgm:spPr/>
      <dgm:t>
        <a:bodyPr/>
        <a:lstStyle/>
        <a:p>
          <a:endParaRPr lang="en-US"/>
        </a:p>
      </dgm:t>
    </dgm:pt>
    <dgm:pt modelId="{22B23CD4-10C7-4838-873D-F38EE4D89235}" type="sibTrans" cxnId="{F5AF6BE2-B006-4FBE-9933-D345C3DE3233}">
      <dgm:prSet/>
      <dgm:spPr/>
      <dgm:t>
        <a:bodyPr/>
        <a:lstStyle/>
        <a:p>
          <a:endParaRPr lang="en-US"/>
        </a:p>
      </dgm:t>
    </dgm:pt>
    <dgm:pt modelId="{550ED594-0D28-4BED-9672-6617914C502D}">
      <dgm:prSet phldrT="[Text]"/>
      <dgm:spPr/>
      <dgm:t>
        <a:bodyPr/>
        <a:lstStyle/>
        <a:p>
          <a:r>
            <a:rPr lang="en-US" dirty="0"/>
            <a:t>Leaf </a:t>
          </a:r>
          <a:r>
            <a:rPr lang="en-US" dirty="0" smtClean="0"/>
            <a:t>image </a:t>
          </a:r>
          <a:r>
            <a:rPr lang="en-US" dirty="0"/>
            <a:t>upload and prediction</a:t>
          </a:r>
        </a:p>
      </dgm:t>
    </dgm:pt>
    <dgm:pt modelId="{1B58F5E7-E7BF-4997-BEBD-EE2D10302F9F}" type="parTrans" cxnId="{5350971A-1616-40F6-94B2-946E9A8C7F12}">
      <dgm:prSet/>
      <dgm:spPr/>
      <dgm:t>
        <a:bodyPr/>
        <a:lstStyle/>
        <a:p>
          <a:endParaRPr lang="en-US"/>
        </a:p>
      </dgm:t>
    </dgm:pt>
    <dgm:pt modelId="{61704FEE-F51E-489F-AD1D-1F5B1E6FC90C}" type="sibTrans" cxnId="{5350971A-1616-40F6-94B2-946E9A8C7F12}">
      <dgm:prSet/>
      <dgm:spPr/>
      <dgm:t>
        <a:bodyPr/>
        <a:lstStyle/>
        <a:p>
          <a:endParaRPr lang="en-US"/>
        </a:p>
      </dgm:t>
    </dgm:pt>
    <dgm:pt modelId="{2E60C26C-90D3-4DA9-9B75-1A107059F0F6}" type="pres">
      <dgm:prSet presAssocID="{6DF25ECD-BA26-44D1-A24D-1E718F15DF19}" presName="Name0" presStyleCnt="0">
        <dgm:presLayoutVars>
          <dgm:dir/>
          <dgm:animLvl val="lvl"/>
          <dgm:resizeHandles val="exact"/>
        </dgm:presLayoutVars>
      </dgm:prSet>
      <dgm:spPr/>
      <dgm:t>
        <a:bodyPr/>
        <a:lstStyle/>
        <a:p>
          <a:endParaRPr lang="en-US"/>
        </a:p>
      </dgm:t>
    </dgm:pt>
    <dgm:pt modelId="{1313A54E-B298-4B91-8D0F-C5C0303BC36A}" type="pres">
      <dgm:prSet presAssocID="{6DF25ECD-BA26-44D1-A24D-1E718F15DF19}" presName="tSp" presStyleCnt="0"/>
      <dgm:spPr/>
    </dgm:pt>
    <dgm:pt modelId="{256C4FA9-1376-4056-99B0-9D15115E94C2}" type="pres">
      <dgm:prSet presAssocID="{6DF25ECD-BA26-44D1-A24D-1E718F15DF19}" presName="bSp" presStyleCnt="0"/>
      <dgm:spPr/>
    </dgm:pt>
    <dgm:pt modelId="{5C253BE0-F7DC-4C3E-8DC2-E22D4415A71F}" type="pres">
      <dgm:prSet presAssocID="{6DF25ECD-BA26-44D1-A24D-1E718F15DF19}" presName="process" presStyleCnt="0"/>
      <dgm:spPr/>
    </dgm:pt>
    <dgm:pt modelId="{3FABFAA3-0843-47CA-B60A-82E143CC18E3}" type="pres">
      <dgm:prSet presAssocID="{1BCF9333-248D-421E-9736-9A6A66733228}" presName="composite1" presStyleCnt="0"/>
      <dgm:spPr/>
    </dgm:pt>
    <dgm:pt modelId="{8C999A70-B66E-45F6-BCCC-978B68CDA4A6}" type="pres">
      <dgm:prSet presAssocID="{1BCF9333-248D-421E-9736-9A6A66733228}" presName="dummyNode1" presStyleLbl="node1" presStyleIdx="0" presStyleCnt="3"/>
      <dgm:spPr/>
    </dgm:pt>
    <dgm:pt modelId="{279DEB75-EE96-4918-AA3D-14A18A87CB31}" type="pres">
      <dgm:prSet presAssocID="{1BCF9333-248D-421E-9736-9A6A66733228}" presName="childNode1" presStyleLbl="bgAcc1" presStyleIdx="0" presStyleCnt="3">
        <dgm:presLayoutVars>
          <dgm:bulletEnabled val="1"/>
        </dgm:presLayoutVars>
      </dgm:prSet>
      <dgm:spPr/>
      <dgm:t>
        <a:bodyPr/>
        <a:lstStyle/>
        <a:p>
          <a:endParaRPr lang="en-US"/>
        </a:p>
      </dgm:t>
    </dgm:pt>
    <dgm:pt modelId="{C7C829E6-051E-4C96-9225-E7213CC6570F}" type="pres">
      <dgm:prSet presAssocID="{1BCF9333-248D-421E-9736-9A6A66733228}" presName="childNode1tx" presStyleLbl="bgAcc1" presStyleIdx="0" presStyleCnt="3">
        <dgm:presLayoutVars>
          <dgm:bulletEnabled val="1"/>
        </dgm:presLayoutVars>
      </dgm:prSet>
      <dgm:spPr/>
      <dgm:t>
        <a:bodyPr/>
        <a:lstStyle/>
        <a:p>
          <a:endParaRPr lang="en-US"/>
        </a:p>
      </dgm:t>
    </dgm:pt>
    <dgm:pt modelId="{A8BF7386-7B48-4C06-98E3-9D7DC0B08DB1}" type="pres">
      <dgm:prSet presAssocID="{1BCF9333-248D-421E-9736-9A6A66733228}" presName="parentNode1" presStyleLbl="node1" presStyleIdx="0" presStyleCnt="3">
        <dgm:presLayoutVars>
          <dgm:chMax val="1"/>
          <dgm:bulletEnabled val="1"/>
        </dgm:presLayoutVars>
      </dgm:prSet>
      <dgm:spPr/>
      <dgm:t>
        <a:bodyPr/>
        <a:lstStyle/>
        <a:p>
          <a:endParaRPr lang="en-US"/>
        </a:p>
      </dgm:t>
    </dgm:pt>
    <dgm:pt modelId="{C7FCBB45-9F28-4C84-A8DD-57432D992B53}" type="pres">
      <dgm:prSet presAssocID="{1BCF9333-248D-421E-9736-9A6A66733228}" presName="connSite1" presStyleCnt="0"/>
      <dgm:spPr/>
    </dgm:pt>
    <dgm:pt modelId="{76D01721-298E-4154-BAEC-53189C0CEA92}" type="pres">
      <dgm:prSet presAssocID="{0B6C2AE0-777C-4B20-A3C2-C379FAF0C963}" presName="Name9" presStyleLbl="sibTrans2D1" presStyleIdx="0" presStyleCnt="2"/>
      <dgm:spPr/>
      <dgm:t>
        <a:bodyPr/>
        <a:lstStyle/>
        <a:p>
          <a:endParaRPr lang="en-US"/>
        </a:p>
      </dgm:t>
    </dgm:pt>
    <dgm:pt modelId="{B5EC5B43-6913-4880-A357-141C137A6999}" type="pres">
      <dgm:prSet presAssocID="{751E71C1-BEB6-4D9F-88E8-B60600FF9A1F}" presName="composite2" presStyleCnt="0"/>
      <dgm:spPr/>
    </dgm:pt>
    <dgm:pt modelId="{81539A44-0340-43B9-AF03-CC3F474D460E}" type="pres">
      <dgm:prSet presAssocID="{751E71C1-BEB6-4D9F-88E8-B60600FF9A1F}" presName="dummyNode2" presStyleLbl="node1" presStyleIdx="0" presStyleCnt="3"/>
      <dgm:spPr/>
    </dgm:pt>
    <dgm:pt modelId="{538B2E85-40CA-4B06-B1D8-3599A173A4AA}" type="pres">
      <dgm:prSet presAssocID="{751E71C1-BEB6-4D9F-88E8-B60600FF9A1F}" presName="childNode2" presStyleLbl="bgAcc1" presStyleIdx="1" presStyleCnt="3">
        <dgm:presLayoutVars>
          <dgm:bulletEnabled val="1"/>
        </dgm:presLayoutVars>
      </dgm:prSet>
      <dgm:spPr/>
      <dgm:t>
        <a:bodyPr/>
        <a:lstStyle/>
        <a:p>
          <a:endParaRPr lang="en-US"/>
        </a:p>
      </dgm:t>
    </dgm:pt>
    <dgm:pt modelId="{18510FF1-83DC-4B2A-9795-2AAB5E60D46A}" type="pres">
      <dgm:prSet presAssocID="{751E71C1-BEB6-4D9F-88E8-B60600FF9A1F}" presName="childNode2tx" presStyleLbl="bgAcc1" presStyleIdx="1" presStyleCnt="3">
        <dgm:presLayoutVars>
          <dgm:bulletEnabled val="1"/>
        </dgm:presLayoutVars>
      </dgm:prSet>
      <dgm:spPr/>
      <dgm:t>
        <a:bodyPr/>
        <a:lstStyle/>
        <a:p>
          <a:endParaRPr lang="en-US"/>
        </a:p>
      </dgm:t>
    </dgm:pt>
    <dgm:pt modelId="{411ED7AA-E549-4539-AC67-3B1EA8FDB2A6}" type="pres">
      <dgm:prSet presAssocID="{751E71C1-BEB6-4D9F-88E8-B60600FF9A1F}" presName="parentNode2" presStyleLbl="node1" presStyleIdx="1" presStyleCnt="3">
        <dgm:presLayoutVars>
          <dgm:chMax val="0"/>
          <dgm:bulletEnabled val="1"/>
        </dgm:presLayoutVars>
      </dgm:prSet>
      <dgm:spPr/>
      <dgm:t>
        <a:bodyPr/>
        <a:lstStyle/>
        <a:p>
          <a:endParaRPr lang="en-US"/>
        </a:p>
      </dgm:t>
    </dgm:pt>
    <dgm:pt modelId="{026EF678-C33A-40B6-A33A-6E03BA3176B3}" type="pres">
      <dgm:prSet presAssocID="{751E71C1-BEB6-4D9F-88E8-B60600FF9A1F}" presName="connSite2" presStyleCnt="0"/>
      <dgm:spPr/>
    </dgm:pt>
    <dgm:pt modelId="{5E802970-E38B-4CB5-931F-F3A45FFDEE32}" type="pres">
      <dgm:prSet presAssocID="{70DC81B1-BA51-45D4-ABB5-44567D6D5D4B}" presName="Name18" presStyleLbl="sibTrans2D1" presStyleIdx="1" presStyleCnt="2"/>
      <dgm:spPr/>
      <dgm:t>
        <a:bodyPr/>
        <a:lstStyle/>
        <a:p>
          <a:endParaRPr lang="en-US"/>
        </a:p>
      </dgm:t>
    </dgm:pt>
    <dgm:pt modelId="{F399075B-F0AB-4CBD-8882-817F3FDE3585}" type="pres">
      <dgm:prSet presAssocID="{3A531185-1C40-40AE-BC54-57D44135A9BB}" presName="composite1" presStyleCnt="0"/>
      <dgm:spPr/>
    </dgm:pt>
    <dgm:pt modelId="{F1A1CEE7-C5AC-48DE-AAF6-D156B373B802}" type="pres">
      <dgm:prSet presAssocID="{3A531185-1C40-40AE-BC54-57D44135A9BB}" presName="dummyNode1" presStyleLbl="node1" presStyleIdx="1" presStyleCnt="3"/>
      <dgm:spPr/>
    </dgm:pt>
    <dgm:pt modelId="{0444EBBA-8AB3-4683-BD55-5A66798F4090}" type="pres">
      <dgm:prSet presAssocID="{3A531185-1C40-40AE-BC54-57D44135A9BB}" presName="childNode1" presStyleLbl="bgAcc1" presStyleIdx="2" presStyleCnt="3">
        <dgm:presLayoutVars>
          <dgm:bulletEnabled val="1"/>
        </dgm:presLayoutVars>
      </dgm:prSet>
      <dgm:spPr/>
      <dgm:t>
        <a:bodyPr/>
        <a:lstStyle/>
        <a:p>
          <a:endParaRPr lang="en-US"/>
        </a:p>
      </dgm:t>
    </dgm:pt>
    <dgm:pt modelId="{E51DB119-F3F8-4A00-AFFC-D8D16E986B64}" type="pres">
      <dgm:prSet presAssocID="{3A531185-1C40-40AE-BC54-57D44135A9BB}" presName="childNode1tx" presStyleLbl="bgAcc1" presStyleIdx="2" presStyleCnt="3">
        <dgm:presLayoutVars>
          <dgm:bulletEnabled val="1"/>
        </dgm:presLayoutVars>
      </dgm:prSet>
      <dgm:spPr/>
      <dgm:t>
        <a:bodyPr/>
        <a:lstStyle/>
        <a:p>
          <a:endParaRPr lang="en-US"/>
        </a:p>
      </dgm:t>
    </dgm:pt>
    <dgm:pt modelId="{5BACB54D-CAB9-4F46-84E5-B66BD7DE13F4}" type="pres">
      <dgm:prSet presAssocID="{3A531185-1C40-40AE-BC54-57D44135A9BB}" presName="parentNode1" presStyleLbl="node1" presStyleIdx="2" presStyleCnt="3">
        <dgm:presLayoutVars>
          <dgm:chMax val="1"/>
          <dgm:bulletEnabled val="1"/>
        </dgm:presLayoutVars>
      </dgm:prSet>
      <dgm:spPr/>
      <dgm:t>
        <a:bodyPr/>
        <a:lstStyle/>
        <a:p>
          <a:endParaRPr lang="en-US"/>
        </a:p>
      </dgm:t>
    </dgm:pt>
    <dgm:pt modelId="{889B7EE4-6C9C-4F31-BDEF-A75C8A3C2C16}" type="pres">
      <dgm:prSet presAssocID="{3A531185-1C40-40AE-BC54-57D44135A9BB}" presName="connSite1" presStyleCnt="0"/>
      <dgm:spPr/>
    </dgm:pt>
  </dgm:ptLst>
  <dgm:cxnLst>
    <dgm:cxn modelId="{4D803471-FBE5-4B7E-A5BD-A4E80265838D}" type="presOf" srcId="{550ED594-0D28-4BED-9672-6617914C502D}" destId="{0444EBBA-8AB3-4683-BD55-5A66798F4090}" srcOrd="0" destOrd="1" presId="urn:microsoft.com/office/officeart/2005/8/layout/hProcess4"/>
    <dgm:cxn modelId="{DDE04C59-78F4-4FD7-B041-32D8C6441A78}" srcId="{1BCF9333-248D-421E-9736-9A6A66733228}" destId="{2E057B53-6EB4-4E2A-BACC-9AE351A9F65A}" srcOrd="0" destOrd="0" parTransId="{391B7D4D-4301-4ADA-9E1D-8142F930926E}" sibTransId="{0D69A531-DAE9-419A-9404-899E731DB23D}"/>
    <dgm:cxn modelId="{03BAE29C-BFF1-46AB-8F80-4A5FCB3C44C7}" type="presOf" srcId="{F2178201-A162-4276-9814-2AEEB445C72F}" destId="{0444EBBA-8AB3-4683-BD55-5A66798F4090}" srcOrd="0" destOrd="0" presId="urn:microsoft.com/office/officeart/2005/8/layout/hProcess4"/>
    <dgm:cxn modelId="{4C66441A-73EE-4354-B4FE-A60EAB98A895}" srcId="{6DF25ECD-BA26-44D1-A24D-1E718F15DF19}" destId="{751E71C1-BEB6-4D9F-88E8-B60600FF9A1F}" srcOrd="1" destOrd="0" parTransId="{905AF8A8-D287-43F4-A67C-678109F42099}" sibTransId="{70DC81B1-BA51-45D4-ABB5-44567D6D5D4B}"/>
    <dgm:cxn modelId="{C937C5FA-520D-41D5-A94A-C95741ADDBFF}" type="presOf" srcId="{2E057B53-6EB4-4E2A-BACC-9AE351A9F65A}" destId="{C7C829E6-051E-4C96-9225-E7213CC6570F}" srcOrd="1" destOrd="0" presId="urn:microsoft.com/office/officeart/2005/8/layout/hProcess4"/>
    <dgm:cxn modelId="{6BCDCF64-5D7B-45D5-9992-81A38341F2F3}" srcId="{751E71C1-BEB6-4D9F-88E8-B60600FF9A1F}" destId="{44255D23-138D-4DC5-B6F5-0556C487199B}" srcOrd="0" destOrd="0" parTransId="{F2B48754-F754-4510-9A9E-E531EE3D4BD3}" sibTransId="{72F2B366-7534-469F-AED1-7ED5DC61C7A2}"/>
    <dgm:cxn modelId="{E449DF90-61A6-4AFB-BF0F-793C76E1493B}" type="presOf" srcId="{0B6C2AE0-777C-4B20-A3C2-C379FAF0C963}" destId="{76D01721-298E-4154-BAEC-53189C0CEA92}" srcOrd="0" destOrd="0" presId="urn:microsoft.com/office/officeart/2005/8/layout/hProcess4"/>
    <dgm:cxn modelId="{A87CC506-434E-420F-B50C-DEA9F6AB1EAC}" type="presOf" srcId="{44255D23-138D-4DC5-B6F5-0556C487199B}" destId="{18510FF1-83DC-4B2A-9795-2AAB5E60D46A}" srcOrd="1" destOrd="0" presId="urn:microsoft.com/office/officeart/2005/8/layout/hProcess4"/>
    <dgm:cxn modelId="{5350971A-1616-40F6-94B2-946E9A8C7F12}" srcId="{3A531185-1C40-40AE-BC54-57D44135A9BB}" destId="{550ED594-0D28-4BED-9672-6617914C502D}" srcOrd="1" destOrd="0" parTransId="{1B58F5E7-E7BF-4997-BEBD-EE2D10302F9F}" sibTransId="{61704FEE-F51E-489F-AD1D-1F5B1E6FC90C}"/>
    <dgm:cxn modelId="{BA0AB440-6F8C-4873-AE3C-9C14D3DC8001}" type="presOf" srcId="{6DF25ECD-BA26-44D1-A24D-1E718F15DF19}" destId="{2E60C26C-90D3-4DA9-9B75-1A107059F0F6}" srcOrd="0" destOrd="0" presId="urn:microsoft.com/office/officeart/2005/8/layout/hProcess4"/>
    <dgm:cxn modelId="{0D48AECA-F7C7-463F-AF2F-C9CD61C342CF}" srcId="{1BCF9333-248D-421E-9736-9A6A66733228}" destId="{35F6F581-1C91-40B5-99E3-3A5E4F458D1B}" srcOrd="1" destOrd="0" parTransId="{A2D0C63D-6435-4319-9FBD-55DCC0A2C6A6}" sibTransId="{917742E1-59BB-4DF9-AFBA-688448607000}"/>
    <dgm:cxn modelId="{5646621B-FF59-4A60-AC35-B068EF5BFC75}" type="presOf" srcId="{1BCF9333-248D-421E-9736-9A6A66733228}" destId="{A8BF7386-7B48-4C06-98E3-9D7DC0B08DB1}" srcOrd="0" destOrd="0" presId="urn:microsoft.com/office/officeart/2005/8/layout/hProcess4"/>
    <dgm:cxn modelId="{F60389D3-546D-407F-A938-A764ECBAEB2C}" srcId="{6DF25ECD-BA26-44D1-A24D-1E718F15DF19}" destId="{3A531185-1C40-40AE-BC54-57D44135A9BB}" srcOrd="2" destOrd="0" parTransId="{A75A36E2-CE5C-453F-96D2-0CBCDBF8BD0D}" sibTransId="{4D3B79B5-2F49-4CD5-9E27-B5571A15339A}"/>
    <dgm:cxn modelId="{B1341358-300A-4091-B549-2EE00F48E8E1}" srcId="{6DF25ECD-BA26-44D1-A24D-1E718F15DF19}" destId="{1BCF9333-248D-421E-9736-9A6A66733228}" srcOrd="0" destOrd="0" parTransId="{D6185BE1-8468-4852-B418-59FDDE9DB97B}" sibTransId="{0B6C2AE0-777C-4B20-A3C2-C379FAF0C963}"/>
    <dgm:cxn modelId="{46AB9FE2-A0A2-4656-86B8-5E31A9FDEC07}" type="presOf" srcId="{F2178201-A162-4276-9814-2AEEB445C72F}" destId="{E51DB119-F3F8-4A00-AFFC-D8D16E986B64}" srcOrd="1" destOrd="0" presId="urn:microsoft.com/office/officeart/2005/8/layout/hProcess4"/>
    <dgm:cxn modelId="{C53D913C-B7EF-4F6E-89E6-0E34A9731046}" type="presOf" srcId="{35F6F581-1C91-40B5-99E3-3A5E4F458D1B}" destId="{279DEB75-EE96-4918-AA3D-14A18A87CB31}" srcOrd="0" destOrd="1" presId="urn:microsoft.com/office/officeart/2005/8/layout/hProcess4"/>
    <dgm:cxn modelId="{C9EF9C47-71EC-4709-B409-C6D35394C47A}" type="presOf" srcId="{751E71C1-BEB6-4D9F-88E8-B60600FF9A1F}" destId="{411ED7AA-E549-4539-AC67-3B1EA8FDB2A6}" srcOrd="0" destOrd="0" presId="urn:microsoft.com/office/officeart/2005/8/layout/hProcess4"/>
    <dgm:cxn modelId="{B3A35311-1270-47A7-8630-ADD8D3FD8973}" type="presOf" srcId="{3A531185-1C40-40AE-BC54-57D44135A9BB}" destId="{5BACB54D-CAB9-4F46-84E5-B66BD7DE13F4}" srcOrd="0" destOrd="0" presId="urn:microsoft.com/office/officeart/2005/8/layout/hProcess4"/>
    <dgm:cxn modelId="{B059FAF9-85D5-483E-AD61-3B6C38F1A9DD}" srcId="{751E71C1-BEB6-4D9F-88E8-B60600FF9A1F}" destId="{416D3602-3715-4235-A4B8-30E6EB3551F3}" srcOrd="1" destOrd="0" parTransId="{23144E10-C5FC-4827-92F2-AEE331D4E8F9}" sibTransId="{BB2B4695-71BD-4FE6-A12E-A170F7C9F925}"/>
    <dgm:cxn modelId="{4395FC91-0B14-42F9-920B-E758F06A74A9}" type="presOf" srcId="{2E057B53-6EB4-4E2A-BACC-9AE351A9F65A}" destId="{279DEB75-EE96-4918-AA3D-14A18A87CB31}" srcOrd="0" destOrd="0" presId="urn:microsoft.com/office/officeart/2005/8/layout/hProcess4"/>
    <dgm:cxn modelId="{EA1DCED1-91F0-491B-829C-C99622102C82}" type="presOf" srcId="{416D3602-3715-4235-A4B8-30E6EB3551F3}" destId="{18510FF1-83DC-4B2A-9795-2AAB5E60D46A}" srcOrd="1" destOrd="1" presId="urn:microsoft.com/office/officeart/2005/8/layout/hProcess4"/>
    <dgm:cxn modelId="{8D951784-EF44-43AC-AE97-0D5298FA69C3}" type="presOf" srcId="{44255D23-138D-4DC5-B6F5-0556C487199B}" destId="{538B2E85-40CA-4B06-B1D8-3599A173A4AA}" srcOrd="0" destOrd="0" presId="urn:microsoft.com/office/officeart/2005/8/layout/hProcess4"/>
    <dgm:cxn modelId="{2C06A57F-412E-4FFE-AD05-36C564242785}" type="presOf" srcId="{416D3602-3715-4235-A4B8-30E6EB3551F3}" destId="{538B2E85-40CA-4B06-B1D8-3599A173A4AA}" srcOrd="0" destOrd="1" presId="urn:microsoft.com/office/officeart/2005/8/layout/hProcess4"/>
    <dgm:cxn modelId="{6D3C6495-4D14-4250-9497-BE5FC59021BE}" type="presOf" srcId="{550ED594-0D28-4BED-9672-6617914C502D}" destId="{E51DB119-F3F8-4A00-AFFC-D8D16E986B64}" srcOrd="1" destOrd="1" presId="urn:microsoft.com/office/officeart/2005/8/layout/hProcess4"/>
    <dgm:cxn modelId="{F5AF6BE2-B006-4FBE-9933-D345C3DE3233}" srcId="{3A531185-1C40-40AE-BC54-57D44135A9BB}" destId="{F2178201-A162-4276-9814-2AEEB445C72F}" srcOrd="0" destOrd="0" parTransId="{9E836206-E246-404A-A4B2-717B38868220}" sibTransId="{22B23CD4-10C7-4838-873D-F38EE4D89235}"/>
    <dgm:cxn modelId="{66AC8510-E024-4B6C-974C-65044E714E5D}" type="presOf" srcId="{35F6F581-1C91-40B5-99E3-3A5E4F458D1B}" destId="{C7C829E6-051E-4C96-9225-E7213CC6570F}" srcOrd="1" destOrd="1" presId="urn:microsoft.com/office/officeart/2005/8/layout/hProcess4"/>
    <dgm:cxn modelId="{7A23064C-EF35-42DC-8F78-FD0EE287806A}" type="presOf" srcId="{70DC81B1-BA51-45D4-ABB5-44567D6D5D4B}" destId="{5E802970-E38B-4CB5-931F-F3A45FFDEE32}" srcOrd="0" destOrd="0" presId="urn:microsoft.com/office/officeart/2005/8/layout/hProcess4"/>
    <dgm:cxn modelId="{C29EBB12-9F78-44A9-BC12-6C91CA13AABB}" type="presParOf" srcId="{2E60C26C-90D3-4DA9-9B75-1A107059F0F6}" destId="{1313A54E-B298-4B91-8D0F-C5C0303BC36A}" srcOrd="0" destOrd="0" presId="urn:microsoft.com/office/officeart/2005/8/layout/hProcess4"/>
    <dgm:cxn modelId="{CD39DAC6-B8B7-4815-A940-C3101C783AAB}" type="presParOf" srcId="{2E60C26C-90D3-4DA9-9B75-1A107059F0F6}" destId="{256C4FA9-1376-4056-99B0-9D15115E94C2}" srcOrd="1" destOrd="0" presId="urn:microsoft.com/office/officeart/2005/8/layout/hProcess4"/>
    <dgm:cxn modelId="{E2C48F45-E384-4F18-8B92-B0F132DA38CD}" type="presParOf" srcId="{2E60C26C-90D3-4DA9-9B75-1A107059F0F6}" destId="{5C253BE0-F7DC-4C3E-8DC2-E22D4415A71F}" srcOrd="2" destOrd="0" presId="urn:microsoft.com/office/officeart/2005/8/layout/hProcess4"/>
    <dgm:cxn modelId="{1BCA0FD7-1529-4A85-B915-545BCA2BB3A5}" type="presParOf" srcId="{5C253BE0-F7DC-4C3E-8DC2-E22D4415A71F}" destId="{3FABFAA3-0843-47CA-B60A-82E143CC18E3}" srcOrd="0" destOrd="0" presId="urn:microsoft.com/office/officeart/2005/8/layout/hProcess4"/>
    <dgm:cxn modelId="{08DAB12E-6B4F-43AD-9B82-5A0645D5C9A0}" type="presParOf" srcId="{3FABFAA3-0843-47CA-B60A-82E143CC18E3}" destId="{8C999A70-B66E-45F6-BCCC-978B68CDA4A6}" srcOrd="0" destOrd="0" presId="urn:microsoft.com/office/officeart/2005/8/layout/hProcess4"/>
    <dgm:cxn modelId="{98A5B1D0-0ADE-46F2-BE58-3DE5CC36CE83}" type="presParOf" srcId="{3FABFAA3-0843-47CA-B60A-82E143CC18E3}" destId="{279DEB75-EE96-4918-AA3D-14A18A87CB31}" srcOrd="1" destOrd="0" presId="urn:microsoft.com/office/officeart/2005/8/layout/hProcess4"/>
    <dgm:cxn modelId="{F1232BF9-7AC7-4169-9208-BF3733DA178B}" type="presParOf" srcId="{3FABFAA3-0843-47CA-B60A-82E143CC18E3}" destId="{C7C829E6-051E-4C96-9225-E7213CC6570F}" srcOrd="2" destOrd="0" presId="urn:microsoft.com/office/officeart/2005/8/layout/hProcess4"/>
    <dgm:cxn modelId="{3D1F3A4F-CD29-443B-8511-E3F6E5D054A5}" type="presParOf" srcId="{3FABFAA3-0843-47CA-B60A-82E143CC18E3}" destId="{A8BF7386-7B48-4C06-98E3-9D7DC0B08DB1}" srcOrd="3" destOrd="0" presId="urn:microsoft.com/office/officeart/2005/8/layout/hProcess4"/>
    <dgm:cxn modelId="{59688858-4072-4F40-9E42-B0BAB026B652}" type="presParOf" srcId="{3FABFAA3-0843-47CA-B60A-82E143CC18E3}" destId="{C7FCBB45-9F28-4C84-A8DD-57432D992B53}" srcOrd="4" destOrd="0" presId="urn:microsoft.com/office/officeart/2005/8/layout/hProcess4"/>
    <dgm:cxn modelId="{11711329-0711-40F5-9B44-947719FBA86F}" type="presParOf" srcId="{5C253BE0-F7DC-4C3E-8DC2-E22D4415A71F}" destId="{76D01721-298E-4154-BAEC-53189C0CEA92}" srcOrd="1" destOrd="0" presId="urn:microsoft.com/office/officeart/2005/8/layout/hProcess4"/>
    <dgm:cxn modelId="{37BD9E64-1CC2-4B29-B685-F1D9FB368E91}" type="presParOf" srcId="{5C253BE0-F7DC-4C3E-8DC2-E22D4415A71F}" destId="{B5EC5B43-6913-4880-A357-141C137A6999}" srcOrd="2" destOrd="0" presId="urn:microsoft.com/office/officeart/2005/8/layout/hProcess4"/>
    <dgm:cxn modelId="{75070B09-0CE8-4FEF-B835-624B2281BD6C}" type="presParOf" srcId="{B5EC5B43-6913-4880-A357-141C137A6999}" destId="{81539A44-0340-43B9-AF03-CC3F474D460E}" srcOrd="0" destOrd="0" presId="urn:microsoft.com/office/officeart/2005/8/layout/hProcess4"/>
    <dgm:cxn modelId="{626654B9-6C4F-4B83-8CEB-E365247CC170}" type="presParOf" srcId="{B5EC5B43-6913-4880-A357-141C137A6999}" destId="{538B2E85-40CA-4B06-B1D8-3599A173A4AA}" srcOrd="1" destOrd="0" presId="urn:microsoft.com/office/officeart/2005/8/layout/hProcess4"/>
    <dgm:cxn modelId="{1C404815-6543-4D03-B2CC-5DFD849E8CA7}" type="presParOf" srcId="{B5EC5B43-6913-4880-A357-141C137A6999}" destId="{18510FF1-83DC-4B2A-9795-2AAB5E60D46A}" srcOrd="2" destOrd="0" presId="urn:microsoft.com/office/officeart/2005/8/layout/hProcess4"/>
    <dgm:cxn modelId="{B70A0306-B3E1-476A-9E54-69D786E0F57F}" type="presParOf" srcId="{B5EC5B43-6913-4880-A357-141C137A6999}" destId="{411ED7AA-E549-4539-AC67-3B1EA8FDB2A6}" srcOrd="3" destOrd="0" presId="urn:microsoft.com/office/officeart/2005/8/layout/hProcess4"/>
    <dgm:cxn modelId="{54939A0F-2F4E-46FE-B573-B4B8D2464A05}" type="presParOf" srcId="{B5EC5B43-6913-4880-A357-141C137A6999}" destId="{026EF678-C33A-40B6-A33A-6E03BA3176B3}" srcOrd="4" destOrd="0" presId="urn:microsoft.com/office/officeart/2005/8/layout/hProcess4"/>
    <dgm:cxn modelId="{DFF73911-06B7-470A-A0D2-AC6EF0E75237}" type="presParOf" srcId="{5C253BE0-F7DC-4C3E-8DC2-E22D4415A71F}" destId="{5E802970-E38B-4CB5-931F-F3A45FFDEE32}" srcOrd="3" destOrd="0" presId="urn:microsoft.com/office/officeart/2005/8/layout/hProcess4"/>
    <dgm:cxn modelId="{B858E8D5-FE84-438B-9877-94F3B507FF5C}" type="presParOf" srcId="{5C253BE0-F7DC-4C3E-8DC2-E22D4415A71F}" destId="{F399075B-F0AB-4CBD-8882-817F3FDE3585}" srcOrd="4" destOrd="0" presId="urn:microsoft.com/office/officeart/2005/8/layout/hProcess4"/>
    <dgm:cxn modelId="{9E3AB5CE-48B7-4FBE-8DC4-C7B3929335DF}" type="presParOf" srcId="{F399075B-F0AB-4CBD-8882-817F3FDE3585}" destId="{F1A1CEE7-C5AC-48DE-AAF6-D156B373B802}" srcOrd="0" destOrd="0" presId="urn:microsoft.com/office/officeart/2005/8/layout/hProcess4"/>
    <dgm:cxn modelId="{427D0C78-1D80-4D70-B5D8-DCFBA911DF01}" type="presParOf" srcId="{F399075B-F0AB-4CBD-8882-817F3FDE3585}" destId="{0444EBBA-8AB3-4683-BD55-5A66798F4090}" srcOrd="1" destOrd="0" presId="urn:microsoft.com/office/officeart/2005/8/layout/hProcess4"/>
    <dgm:cxn modelId="{FC21D831-34C5-4514-B23E-94482B753EEE}" type="presParOf" srcId="{F399075B-F0AB-4CBD-8882-817F3FDE3585}" destId="{E51DB119-F3F8-4A00-AFFC-D8D16E986B64}" srcOrd="2" destOrd="0" presId="urn:microsoft.com/office/officeart/2005/8/layout/hProcess4"/>
    <dgm:cxn modelId="{2039A882-E100-4EF1-8F3F-33D072573D0E}" type="presParOf" srcId="{F399075B-F0AB-4CBD-8882-817F3FDE3585}" destId="{5BACB54D-CAB9-4F46-84E5-B66BD7DE13F4}" srcOrd="3" destOrd="0" presId="urn:microsoft.com/office/officeart/2005/8/layout/hProcess4"/>
    <dgm:cxn modelId="{FC614EC6-26E1-4CE0-8FDB-D6B1F68BF7B4}" type="presParOf" srcId="{F399075B-F0AB-4CBD-8882-817F3FDE3585}" destId="{889B7EE4-6C9C-4F31-BDEF-A75C8A3C2C16}" srcOrd="4" destOrd="0" presId="urn:microsoft.com/office/officeart/2005/8/layout/hProcess4"/>
  </dgm:cxnLst>
  <dgm:bg/>
  <dgm:whole/>
</dgm:dataModel>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openxmlformats.org/officeDocument/2006/relationships/hyperlink" Target="https://pitch.com?utm_medium=product-presentation&amp;utm_source=powerpoint-export&amp;utm_campaign=bottom_bar_cta&amp;utm_content=b3268c26-46d4-43ea-b886-5319e4bd4a0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10-4.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pitch.com?utm_medium=product-presentation&amp;utm_source=powerpoint-export&amp;utm_campaign=bottom_bar_cta&amp;utm_content=b3268c26-46d4-43ea-b886-5319e4bd4a0f" TargetMode="Externa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4.png"/><Relationship Id="rId4" Type="http://schemas.openxmlformats.org/officeDocument/2006/relationships/hyperlink" Target="https://pitch.com?utm_medium=product-presentation&amp;utm_source=powerpoint-export&amp;utm_campaign=bottom_bar_cta&amp;utm_content=b3268c26-46d4-43ea-b886-5319e4bd4a0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4.png"/><Relationship Id="rId4" Type="http://schemas.openxmlformats.org/officeDocument/2006/relationships/hyperlink" Target="https://pitch.com?utm_medium=product-presentation&amp;utm_source=powerpoint-export&amp;utm_campaign=bottom_bar_cta&amp;utm_content=b3268c26-46d4-43ea-b886-5319e4bd4a0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png"/><Relationship Id="rId4" Type="http://schemas.openxmlformats.org/officeDocument/2006/relationships/hyperlink" Target="https://pitch.com?utm_medium=product-presentation&amp;utm_source=powerpoint-export&amp;utm_campaign=bottom_bar_cta&amp;utm_content=b3268c26-46d4-43ea-b886-5319e4bd4a0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b3268c26-46d4-43ea-b886-5319e4bd4a0f"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2.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10.jpeg"/><Relationship Id="rId12" Type="http://schemas.openxmlformats.org/officeDocument/2006/relationships/hyperlink" Target="https://pitch.com?utm_medium=product-presentation&amp;utm_source=powerpoint-export&amp;utm_campaign=bottom_bar_cta&amp;utm_content=b3268c26-46d4-43ea-b886-5319e4bd4a0f"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4.svg"/><Relationship Id="rId11" Type="http://schemas.openxmlformats.org/officeDocument/2006/relationships/image" Target="../media/image-6-9.sv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6-11.svg"/></Relationships>
</file>

<file path=ppt/slides/_rels/slide7.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b3268c26-46d4-43ea-b886-5319e4bd4a0f" TargetMode="External"/><Relationship Id="rId13" Type="http://schemas.openxmlformats.org/officeDocument/2006/relationships/diagramQuickStyle" Target="../diagrams/quickStyle1.xml"/><Relationship Id="rId3" Type="http://schemas.openxmlformats.org/officeDocument/2006/relationships/image" Target="../media/image13.gif"/><Relationship Id="rId7" Type="http://schemas.openxmlformats.org/officeDocument/2006/relationships/image" Target="../media/image-7-5.svg"/><Relationship Id="rId12" Type="http://schemas.openxmlformats.org/officeDocument/2006/relationships/diagramLayout" Target="../diagrams/layout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diagramData" Target="../diagrams/data1.xml"/><Relationship Id="rId5" Type="http://schemas.openxmlformats.org/officeDocument/2006/relationships/image" Target="../media/image-7-3.svg"/><Relationship Id="rId10" Type="http://schemas.openxmlformats.org/officeDocument/2006/relationships/image" Target="../media/image-7-7.svg"/><Relationship Id="rId4" Type="http://schemas.openxmlformats.org/officeDocument/2006/relationships/image" Target="../media/image14.png"/><Relationship Id="rId9" Type="http://schemas.openxmlformats.org/officeDocument/2006/relationships/image" Target="../media/image4.png"/><Relationship Id="rId14"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b3268c26-46d4-43ea-b886-5319e4bd4a0f"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2.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pitch.com?utm_medium=product-presentation&amp;utm_source=powerpoint-export&amp;utm_campaign=bottom_bar_cta&amp;utm_content=b3268c26-46d4-43ea-b886-5319e4bd4a0f" TargetMode="External"/><Relationship Id="rId4" Type="http://schemas.openxmlformats.org/officeDocument/2006/relationships/image" Target="../media/image-9-2.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E4530"/>
        </a:solidFill>
        <a:effectLst/>
      </p:bgPr>
    </p:bg>
    <p:spTree>
      <p:nvGrpSpPr>
        <p:cNvPr id="1" name=""/>
        <p:cNvGrpSpPr/>
        <p:nvPr/>
      </p:nvGrpSpPr>
      <p:grpSpPr>
        <a:xfrm>
          <a:off x="0" y="0"/>
          <a:ext cx="0" cy="0"/>
          <a:chOff x="0" y="0"/>
          <a:chExt cx="0" cy="0"/>
        </a:xfrm>
      </p:grpSpPr>
      <p:sp>
        <p:nvSpPr>
          <p:cNvPr id="3" name="Text 0"/>
          <p:cNvSpPr/>
          <p:nvPr/>
        </p:nvSpPr>
        <p:spPr>
          <a:xfrm>
            <a:off x="1362470" y="3345922"/>
            <a:ext cx="1883796" cy="1792921"/>
          </a:xfrm>
          <a:prstGeom prst="ellipse">
            <a:avLst/>
          </a:prstGeom>
          <a:solidFill>
            <a:srgbClr val="E7FFA4"/>
          </a:solidFill>
          <a:ln/>
        </p:spPr>
        <p:txBody>
          <a:bodyPr wrap="square" lIns="104655" tIns="211664" rIns="104655" bIns="211664" rtlCol="0" anchor="ctr"/>
          <a:lstStyle/>
          <a:p>
            <a:pPr algn="ctr">
              <a:lnSpc>
                <a:spcPts val="2363"/>
              </a:lnSpc>
            </a:pPr>
            <a:endParaRPr lang="en-US" sz="1350" dirty="0"/>
          </a:p>
        </p:txBody>
      </p:sp>
      <p:sp>
        <p:nvSpPr>
          <p:cNvPr id="4" name="Text 1"/>
          <p:cNvSpPr/>
          <p:nvPr/>
        </p:nvSpPr>
        <p:spPr>
          <a:xfrm>
            <a:off x="1795962" y="-313981"/>
            <a:ext cx="1883796" cy="1792921"/>
          </a:xfrm>
          <a:prstGeom prst="ellipse">
            <a:avLst/>
          </a:prstGeom>
          <a:solidFill>
            <a:srgbClr val="E7FFA4"/>
          </a:solidFill>
          <a:ln/>
        </p:spPr>
        <p:txBody>
          <a:bodyPr wrap="square" lIns="104655" tIns="211664" rIns="104655" bIns="211664" rtlCol="0" anchor="ctr"/>
          <a:lstStyle/>
          <a:p>
            <a:pPr algn="ctr">
              <a:lnSpc>
                <a:spcPts val="2363"/>
              </a:lnSpc>
            </a:pPr>
            <a:endParaRPr lang="en-US" sz="1350" dirty="0"/>
          </a:p>
        </p:txBody>
      </p:sp>
      <p:sp>
        <p:nvSpPr>
          <p:cNvPr id="5" name="Text 2"/>
          <p:cNvSpPr/>
          <p:nvPr/>
        </p:nvSpPr>
        <p:spPr>
          <a:xfrm>
            <a:off x="-414436" y="1792293"/>
            <a:ext cx="1883796" cy="1792921"/>
          </a:xfrm>
          <a:prstGeom prst="ellipse">
            <a:avLst/>
          </a:prstGeom>
          <a:solidFill>
            <a:srgbClr val="E7FFA4"/>
          </a:solidFill>
          <a:ln/>
        </p:spPr>
        <p:txBody>
          <a:bodyPr wrap="square" lIns="104655" tIns="211664" rIns="104655" bIns="211664" rtlCol="0" anchor="ctr"/>
          <a:lstStyle/>
          <a:p>
            <a:pPr algn="ctr">
              <a:lnSpc>
                <a:spcPts val="2363"/>
              </a:lnSpc>
            </a:pPr>
            <a:endParaRPr lang="en-US" sz="1350" dirty="0"/>
          </a:p>
        </p:txBody>
      </p:sp>
      <p:pic>
        <p:nvPicPr>
          <p:cNvPr id="6" name="Image 0" descr="https://images.unsplash.com/photo-1598723929512-30661024c59a?crop=entropy&amp;cs=tinysrgb&amp;fit=max&amp;fm=jpg&amp;ixid=M3wyMTIyMnwwfDF8c2VhcmNofDJ8fHBsYW50cyUyMHxlbnwwfHx8fDE2ODQ3NjE2NjZ8MA&amp;ixlib=rb-4.0.3&amp;q=80&amp;w=1080"/>
          <p:cNvPicPr>
            <a:picLocks noChangeAspect="1"/>
          </p:cNvPicPr>
          <p:nvPr/>
        </p:nvPicPr>
        <p:blipFill>
          <a:blip r:embed="rId3"/>
          <a:srcRect/>
          <a:stretch/>
        </p:blipFill>
        <p:spPr>
          <a:xfrm>
            <a:off x="2051797" y="2008068"/>
            <a:ext cx="2979954" cy="1674685"/>
          </a:xfrm>
          <a:prstGeom prst="rect">
            <a:avLst/>
          </a:prstGeom>
          <a:effectLst>
            <a:outerShdw blurRad="3175" dist="50800" dir="2700000" algn="bl" rotWithShape="0">
              <a:srgbClr val="000000">
                <a:alpha val="80000"/>
              </a:srgbClr>
            </a:outerShdw>
          </a:effectLst>
        </p:spPr>
      </p:pic>
      <p:pic>
        <p:nvPicPr>
          <p:cNvPr id="7" name="Image 1" descr="https://images.unsplash.com/photo-1575527820586-5f350ab37c6f?crop=entropy&amp;cs=tinysrgb&amp;fit=max&amp;fm=jpg&amp;ixid=M3wyMTIyMnwwfDF8c2VhcmNofDEwfHxwbGFudHMlMjBmb3IlMjBmYXJtZXJzfGVufDB8fHx8MTY4NDc3ODE5OXww&amp;ixlib=rb-4.0.3&amp;q=80&amp;w=1080"/>
          <p:cNvPicPr>
            <a:picLocks noChangeAspect="1"/>
          </p:cNvPicPr>
          <p:nvPr/>
        </p:nvPicPr>
        <p:blipFill>
          <a:blip r:embed="rId4"/>
          <a:srcRect/>
          <a:stretch/>
        </p:blipFill>
        <p:spPr>
          <a:xfrm>
            <a:off x="479881" y="808099"/>
            <a:ext cx="2429153" cy="1619435"/>
          </a:xfrm>
          <a:prstGeom prst="rect">
            <a:avLst/>
          </a:prstGeom>
          <a:effectLst>
            <a:outerShdw blurRad="406400" dist="50800" dir="5400000" algn="bl" rotWithShape="0">
              <a:srgbClr val="000000">
                <a:alpha val="20000"/>
              </a:srgbClr>
            </a:outerShdw>
          </a:effectLst>
        </p:spPr>
      </p:pic>
      <p:sp>
        <p:nvSpPr>
          <p:cNvPr id="8" name="Text 3"/>
          <p:cNvSpPr/>
          <p:nvPr/>
        </p:nvSpPr>
        <p:spPr>
          <a:xfrm>
            <a:off x="5285990" y="76214"/>
            <a:ext cx="3679448" cy="1714500"/>
          </a:xfrm>
          <a:prstGeom prst="rect">
            <a:avLst/>
          </a:prstGeom>
          <a:noFill/>
          <a:ln/>
        </p:spPr>
        <p:txBody>
          <a:bodyPr wrap="square" lIns="0" tIns="0" rIns="0" bIns="0" rtlCol="0" anchor="t"/>
          <a:lstStyle/>
          <a:p>
            <a:pPr algn="l">
              <a:lnSpc>
                <a:spcPts val="4500"/>
              </a:lnSpc>
            </a:pPr>
            <a:r>
              <a:rPr lang="en-US" sz="3000" b="0" kern="0" spc="-48" dirty="0">
                <a:solidFill>
                  <a:srgbClr val="E7FFA4"/>
                </a:solidFill>
                <a:latin typeface="Fraunces" pitchFamily="34" charset="0"/>
                <a:ea typeface="Fraunces" pitchFamily="34" charset="-122"/>
                <a:cs typeface="Fraunces" pitchFamily="34" charset="-120"/>
              </a:rPr>
              <a:t>Plant Disease Detection System using Image </a:t>
            </a:r>
            <a:r>
              <a:rPr lang="en-US" sz="3000" b="0" kern="0" spc="-48" dirty="0" smtClean="0">
                <a:solidFill>
                  <a:srgbClr val="E7FFA4"/>
                </a:solidFill>
                <a:latin typeface="Fraunces" pitchFamily="34" charset="0"/>
                <a:ea typeface="Fraunces" pitchFamily="34" charset="-122"/>
                <a:cs typeface="Fraunces" pitchFamily="34" charset="-120"/>
              </a:rPr>
              <a:t>Classification</a:t>
            </a:r>
          </a:p>
          <a:p>
            <a:pPr algn="l">
              <a:lnSpc>
                <a:spcPts val="4500"/>
              </a:lnSpc>
            </a:pPr>
            <a:endParaRPr lang="en-IN" sz="3000" kern="0" spc="-48" dirty="0" smtClean="0">
              <a:solidFill>
                <a:srgbClr val="E7FFA4"/>
              </a:solidFill>
              <a:latin typeface="Fraunces" pitchFamily="34" charset="0"/>
              <a:ea typeface="Fraunces" pitchFamily="34" charset="-122"/>
            </a:endParaRPr>
          </a:p>
          <a:p>
            <a:pPr algn="l">
              <a:lnSpc>
                <a:spcPts val="4500"/>
              </a:lnSpc>
            </a:pPr>
            <a:endParaRPr lang="en-US" sz="6000" dirty="0"/>
          </a:p>
        </p:txBody>
      </p:sp>
      <p:pic>
        <p:nvPicPr>
          <p:cNvPr id="9" name="Image 2" descr="https://external-media.api.pitch.com/provider/icons8/fluent/iphone.svg"/>
          <p:cNvPicPr>
            <a:picLocks noChangeAspect="1"/>
          </p:cNvPicPr>
          <p:nvPr/>
        </p:nvPicPr>
        <p:blipFill>
          <a:blip r:embed="rId5">
            <a:extLst>
              <a:ext uri="{96DAC541-7B7A-43D3-8B79-37D633B846F1}">
                <asvg:svgBlip xmlns:asvg="http://schemas.microsoft.com/office/drawing/2016/SVG/main" xmlns="" r:embed="rId6"/>
              </a:ext>
            </a:extLst>
          </a:blip>
          <a:srcRect/>
          <a:stretch/>
        </p:blipFill>
        <p:spPr>
          <a:xfrm>
            <a:off x="8454736" y="807461"/>
            <a:ext cx="514350" cy="514350"/>
          </a:xfrm>
          <a:prstGeom prst="rect">
            <a:avLst/>
          </a:prstGeom>
        </p:spPr>
      </p:pic>
      <p:sp>
        <p:nvSpPr>
          <p:cNvPr id="10" name="Text 4"/>
          <p:cNvSpPr/>
          <p:nvPr/>
        </p:nvSpPr>
        <p:spPr>
          <a:xfrm>
            <a:off x="6822239" y="3657935"/>
            <a:ext cx="2188012" cy="1166813"/>
          </a:xfrm>
          <a:prstGeom prst="rect">
            <a:avLst/>
          </a:prstGeom>
          <a:noFill/>
          <a:ln/>
          <a:effectLst>
            <a:outerShdw blurRad="3175" dist="12700" dir="2700000" algn="bl" rotWithShape="0">
              <a:srgbClr val="000000">
                <a:alpha val="50000"/>
              </a:srgbClr>
            </a:outerShdw>
          </a:effectLst>
        </p:spPr>
        <p:txBody>
          <a:bodyPr wrap="none" lIns="0" tIns="0" rIns="0" bIns="0" rtlCol="0" anchor="t">
            <a:spAutoFit/>
          </a:bodyPr>
          <a:lstStyle/>
          <a:p>
            <a:pPr algn="ctr">
              <a:lnSpc>
                <a:spcPts val="1838"/>
              </a:lnSpc>
            </a:pPr>
            <a:r>
              <a:rPr lang="en-US" sz="1100" b="1" dirty="0">
                <a:solidFill>
                  <a:srgbClr val="FFFFFF"/>
                </a:solidFill>
                <a:latin typeface="DM Sans" pitchFamily="34" charset="0"/>
                <a:ea typeface="DM Sans" pitchFamily="34" charset="-122"/>
                <a:cs typeface="DM Sans" pitchFamily="34" charset="-120"/>
              </a:rPr>
              <a:t>-by Oishani Ghosh</a:t>
            </a:r>
            <a:endParaRPr lang="en-US" sz="1050" dirty="0"/>
          </a:p>
          <a:p>
            <a:pPr algn="ctr">
              <a:lnSpc>
                <a:spcPts val="1838"/>
              </a:lnSpc>
            </a:pPr>
            <a:r>
              <a:rPr lang="en-US" sz="1100" b="1" dirty="0">
                <a:solidFill>
                  <a:srgbClr val="FFFFFF"/>
                </a:solidFill>
                <a:latin typeface="DM Sans" pitchFamily="34" charset="0"/>
                <a:ea typeface="DM Sans" pitchFamily="34" charset="-122"/>
                <a:cs typeface="DM Sans" pitchFamily="34" charset="-120"/>
              </a:rPr>
              <a:t>M.Sc. C.S. - 4th sem.</a:t>
            </a:r>
            <a:endParaRPr lang="en-US" sz="1050" dirty="0"/>
          </a:p>
          <a:p>
            <a:pPr algn="ctr">
              <a:lnSpc>
                <a:spcPts val="1838"/>
              </a:lnSpc>
            </a:pPr>
            <a:r>
              <a:rPr lang="en-US" sz="1100" b="1" dirty="0">
                <a:solidFill>
                  <a:srgbClr val="FFFFFF"/>
                </a:solidFill>
                <a:latin typeface="DM Sans" pitchFamily="34" charset="0"/>
                <a:ea typeface="DM Sans" pitchFamily="34" charset="-122"/>
                <a:cs typeface="DM Sans" pitchFamily="34" charset="-120"/>
              </a:rPr>
              <a:t>2110015015013</a:t>
            </a:r>
            <a:endParaRPr lang="en-US" sz="1050" dirty="0"/>
          </a:p>
          <a:p>
            <a:pPr algn="ctr">
              <a:lnSpc>
                <a:spcPts val="1838"/>
              </a:lnSpc>
            </a:pPr>
            <a:r>
              <a:rPr lang="en-US" sz="1100" b="1" dirty="0">
                <a:solidFill>
                  <a:srgbClr val="FFFFFF"/>
                </a:solidFill>
                <a:latin typeface="DM Sans" pitchFamily="34" charset="0"/>
                <a:ea typeface="DM Sans" pitchFamily="34" charset="-122"/>
                <a:cs typeface="DM Sans" pitchFamily="34" charset="-120"/>
              </a:rPr>
              <a:t>Department of Computer Science</a:t>
            </a:r>
            <a:endParaRPr lang="en-US" sz="1050" dirty="0"/>
          </a:p>
          <a:p>
            <a:pPr algn="ctr">
              <a:lnSpc>
                <a:spcPts val="1838"/>
              </a:lnSpc>
            </a:pPr>
            <a:r>
              <a:rPr lang="en-US" sz="1100" b="1" dirty="0">
                <a:solidFill>
                  <a:srgbClr val="FFFFFF"/>
                </a:solidFill>
                <a:latin typeface="DM Sans" pitchFamily="34" charset="0"/>
                <a:ea typeface="DM Sans" pitchFamily="34" charset="-122"/>
                <a:cs typeface="DM Sans" pitchFamily="34" charset="-120"/>
              </a:rPr>
              <a:t>University of Lucknow</a:t>
            </a:r>
            <a:endParaRPr lang="en-US" sz="1050" dirty="0"/>
          </a:p>
        </p:txBody>
      </p:sp>
      <p:pic>
        <p:nvPicPr>
          <p:cNvPr id="11" name="Image 3"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xmlns="" r:embed="rId9"/>
              </a:ext>
            </a:extLst>
          </a:blip>
          <a:srcRect/>
          <a:stretch/>
        </p:blipFill>
        <p:spPr>
          <a:xfrm>
            <a:off x="136595" y="4803153"/>
            <a:ext cx="515221" cy="227303"/>
          </a:xfrm>
          <a:prstGeom prst="rect">
            <a:avLst/>
          </a:prstGeom>
        </p:spPr>
      </p:pic>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
          <p:cNvSpPr/>
          <p:nvPr/>
        </p:nvSpPr>
        <p:spPr>
          <a:xfrm>
            <a:off x="3708536" y="327171"/>
            <a:ext cx="2457372" cy="345576"/>
          </a:xfrm>
          <a:prstGeom prst="roundRect">
            <a:avLst>
              <a:gd name="adj" fmla="val -264602"/>
            </a:avLst>
          </a:prstGeom>
          <a:solidFill>
            <a:srgbClr val="F5BFAA"/>
          </a:solidFill>
          <a:ln w="15875">
            <a:solidFill>
              <a:srgbClr val="4C956C"/>
            </a:solidFill>
            <a:prstDash val="solid"/>
          </a:ln>
        </p:spPr>
      </p:sp>
      <p:sp>
        <p:nvSpPr>
          <p:cNvPr id="2" name="Text 8"/>
          <p:cNvSpPr/>
          <p:nvPr/>
        </p:nvSpPr>
        <p:spPr>
          <a:xfrm>
            <a:off x="3864129" y="498915"/>
            <a:ext cx="2410836" cy="347663"/>
          </a:xfrm>
          <a:prstGeom prst="roundRect">
            <a:avLst>
              <a:gd name="adj" fmla="val -263013"/>
            </a:avLst>
          </a:prstGeom>
          <a:solidFill>
            <a:srgbClr val="FFFFFF"/>
          </a:solidFill>
          <a:ln w="15875">
            <a:solidFill>
              <a:srgbClr val="4C956C"/>
            </a:solidFill>
          </a:ln>
        </p:spPr>
        <p:txBody>
          <a:bodyPr wrap="square" lIns="89958" tIns="41043" rIns="89958" bIns="41043" rtlCol="0" anchor="ctr"/>
          <a:lstStyle/>
          <a:p>
            <a:pPr algn="ctr">
              <a:lnSpc>
                <a:spcPts val="2160"/>
              </a:lnSpc>
            </a:pPr>
            <a:r>
              <a:rPr lang="en-US" sz="1400" b="1" kern="0" spc="132" dirty="0" smtClean="0">
                <a:solidFill>
                  <a:srgbClr val="4C956C"/>
                </a:solidFill>
              </a:rPr>
              <a:t>ML Model Performance</a:t>
            </a:r>
            <a:r>
              <a:rPr lang="en-US" sz="1400" b="1" kern="0" spc="132" dirty="0" smtClean="0">
                <a:solidFill>
                  <a:srgbClr val="4C956C"/>
                </a:solidFill>
              </a:rPr>
              <a:t> </a:t>
            </a:r>
            <a:endParaRPr lang="en-US" sz="675" dirty="0"/>
          </a:p>
        </p:txBody>
      </p:sp>
      <p:pic>
        <p:nvPicPr>
          <p:cNvPr id="4" name="Picture 3"/>
          <p:cNvPicPr/>
          <p:nvPr/>
        </p:nvPicPr>
        <p:blipFill>
          <a:blip r:embed="rId2"/>
          <a:srcRect t="68677" r="74423"/>
          <a:stretch>
            <a:fillRect/>
          </a:stretch>
        </p:blipFill>
        <p:spPr bwMode="auto">
          <a:xfrm>
            <a:off x="419450" y="1125635"/>
            <a:ext cx="2172748" cy="1558841"/>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2827090" y="1996581"/>
            <a:ext cx="2684478" cy="2558642"/>
          </a:xfrm>
          <a:prstGeom prst="rect">
            <a:avLst/>
          </a:prstGeom>
          <a:noFill/>
          <a:ln w="9525">
            <a:noFill/>
            <a:miter lim="800000"/>
            <a:headEnd/>
            <a:tailEnd/>
          </a:ln>
        </p:spPr>
      </p:pic>
      <p:pic>
        <p:nvPicPr>
          <p:cNvPr id="6" name="Picture 5"/>
          <p:cNvPicPr/>
          <p:nvPr/>
        </p:nvPicPr>
        <p:blipFill>
          <a:blip r:embed="rId4"/>
          <a:srcRect/>
          <a:stretch>
            <a:fillRect/>
          </a:stretch>
        </p:blipFill>
        <p:spPr bwMode="auto">
          <a:xfrm>
            <a:off x="6274965" y="1125636"/>
            <a:ext cx="2703862" cy="2397740"/>
          </a:xfrm>
          <a:prstGeom prst="rect">
            <a:avLst/>
          </a:prstGeom>
          <a:noFill/>
          <a:ln w="9525">
            <a:noFill/>
            <a:miter lim="800000"/>
            <a:headEnd/>
            <a:tailEnd/>
          </a:ln>
        </p:spPr>
      </p:pic>
      <p:sp>
        <p:nvSpPr>
          <p:cNvPr id="7" name="Text 8"/>
          <p:cNvSpPr/>
          <p:nvPr/>
        </p:nvSpPr>
        <p:spPr>
          <a:xfrm>
            <a:off x="575645" y="2684476"/>
            <a:ext cx="1563548" cy="528506"/>
          </a:xfrm>
          <a:prstGeom prst="roundRect">
            <a:avLst>
              <a:gd name="adj" fmla="val -263013"/>
            </a:avLst>
          </a:prstGeom>
          <a:solidFill>
            <a:srgbClr val="FFFFFF"/>
          </a:solidFill>
          <a:ln w="15875">
            <a:solidFill>
              <a:srgbClr val="4C956C"/>
            </a:solidFill>
          </a:ln>
        </p:spPr>
        <p:txBody>
          <a:bodyPr wrap="square" lIns="89958" tIns="41043" rIns="89958" bIns="41043" rtlCol="0" anchor="ctr"/>
          <a:lstStyle/>
          <a:p>
            <a:pPr algn="ctr">
              <a:lnSpc>
                <a:spcPts val="2160"/>
              </a:lnSpc>
            </a:pPr>
            <a:r>
              <a:rPr lang="en-IN" sz="1400" b="1" kern="0" spc="132" dirty="0" smtClean="0">
                <a:solidFill>
                  <a:srgbClr val="4C956C"/>
                </a:solidFill>
              </a:rPr>
              <a:t>NN Model Evaluation</a:t>
            </a:r>
            <a:endParaRPr lang="en-US" sz="675" dirty="0"/>
          </a:p>
        </p:txBody>
      </p:sp>
      <p:sp>
        <p:nvSpPr>
          <p:cNvPr id="8" name="Text 8"/>
          <p:cNvSpPr/>
          <p:nvPr/>
        </p:nvSpPr>
        <p:spPr>
          <a:xfrm>
            <a:off x="3100732" y="1275127"/>
            <a:ext cx="2410836" cy="553673"/>
          </a:xfrm>
          <a:prstGeom prst="roundRect">
            <a:avLst>
              <a:gd name="adj" fmla="val -263013"/>
            </a:avLst>
          </a:prstGeom>
          <a:solidFill>
            <a:srgbClr val="FFFFFF"/>
          </a:solidFill>
          <a:ln w="15875">
            <a:solidFill>
              <a:srgbClr val="4C956C"/>
            </a:solidFill>
          </a:ln>
        </p:spPr>
        <p:txBody>
          <a:bodyPr wrap="square" lIns="89958" tIns="41043" rIns="89958" bIns="41043" rtlCol="0" anchor="ctr"/>
          <a:lstStyle/>
          <a:p>
            <a:pPr algn="ctr">
              <a:lnSpc>
                <a:spcPts val="2160"/>
              </a:lnSpc>
            </a:pPr>
            <a:r>
              <a:rPr lang="en-US" sz="1400" b="1" kern="0" spc="132" dirty="0" smtClean="0">
                <a:solidFill>
                  <a:srgbClr val="4C956C"/>
                </a:solidFill>
              </a:rPr>
              <a:t>Training and Validation Accuracy Curve</a:t>
            </a:r>
            <a:endParaRPr lang="en-US" sz="675" dirty="0"/>
          </a:p>
        </p:txBody>
      </p:sp>
      <p:sp>
        <p:nvSpPr>
          <p:cNvPr id="9" name="Text 8"/>
          <p:cNvSpPr/>
          <p:nvPr/>
        </p:nvSpPr>
        <p:spPr>
          <a:xfrm>
            <a:off x="6427365" y="3645497"/>
            <a:ext cx="2410836" cy="532220"/>
          </a:xfrm>
          <a:prstGeom prst="roundRect">
            <a:avLst>
              <a:gd name="adj" fmla="val -263013"/>
            </a:avLst>
          </a:prstGeom>
          <a:solidFill>
            <a:srgbClr val="FFFFFF"/>
          </a:solidFill>
          <a:ln w="15875">
            <a:solidFill>
              <a:srgbClr val="4C956C"/>
            </a:solidFill>
          </a:ln>
        </p:spPr>
        <p:txBody>
          <a:bodyPr wrap="square" lIns="89958" tIns="41043" rIns="89958" bIns="41043" rtlCol="0" anchor="ctr"/>
          <a:lstStyle/>
          <a:p>
            <a:pPr algn="ctr">
              <a:lnSpc>
                <a:spcPts val="2160"/>
              </a:lnSpc>
            </a:pPr>
            <a:r>
              <a:rPr lang="en-US" sz="1400" b="1" kern="0" spc="132" dirty="0" smtClean="0">
                <a:solidFill>
                  <a:srgbClr val="4C956C"/>
                </a:solidFill>
              </a:rPr>
              <a:t>Training and Validation Loss Curve</a:t>
            </a:r>
            <a:endParaRPr lang="en-US" sz="675" dirty="0"/>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Shape 2"/>
          <p:cNvSpPr/>
          <p:nvPr/>
        </p:nvSpPr>
        <p:spPr>
          <a:xfrm>
            <a:off x="2835478" y="327171"/>
            <a:ext cx="3330429" cy="345576"/>
          </a:xfrm>
          <a:prstGeom prst="roundRect">
            <a:avLst>
              <a:gd name="adj" fmla="val -264602"/>
            </a:avLst>
          </a:prstGeom>
          <a:solidFill>
            <a:srgbClr val="F5BFAA"/>
          </a:solidFill>
          <a:ln w="15875">
            <a:solidFill>
              <a:srgbClr val="4C956C"/>
            </a:solidFill>
            <a:prstDash val="solid"/>
          </a:ln>
        </p:spPr>
      </p:sp>
      <p:sp>
        <p:nvSpPr>
          <p:cNvPr id="3" name="Text 8"/>
          <p:cNvSpPr/>
          <p:nvPr/>
        </p:nvSpPr>
        <p:spPr>
          <a:xfrm>
            <a:off x="3050397" y="431448"/>
            <a:ext cx="3224568" cy="482597"/>
          </a:xfrm>
          <a:prstGeom prst="roundRect">
            <a:avLst>
              <a:gd name="adj" fmla="val -263013"/>
            </a:avLst>
          </a:prstGeom>
          <a:solidFill>
            <a:srgbClr val="FFFFFF"/>
          </a:solidFill>
          <a:ln w="15875">
            <a:solidFill>
              <a:srgbClr val="4C956C"/>
            </a:solidFill>
          </a:ln>
        </p:spPr>
        <p:txBody>
          <a:bodyPr wrap="square" lIns="89958" tIns="41043" rIns="89958" bIns="41043" rtlCol="0" anchor="ctr"/>
          <a:lstStyle/>
          <a:p>
            <a:pPr algn="ctr">
              <a:lnSpc>
                <a:spcPts val="2160"/>
              </a:lnSpc>
            </a:pPr>
            <a:r>
              <a:rPr lang="en-US" sz="1400" b="1" kern="0" spc="132" dirty="0" smtClean="0">
                <a:solidFill>
                  <a:srgbClr val="4C956C"/>
                </a:solidFill>
              </a:rPr>
              <a:t>Plant Leaf Disease Detection System Interface</a:t>
            </a:r>
            <a:endParaRPr lang="en-US" sz="675" dirty="0"/>
          </a:p>
        </p:txBody>
      </p:sp>
      <p:pic>
        <p:nvPicPr>
          <p:cNvPr id="4" name="Picture 3" descr="9d570295-70da-4a53-a5be-394f21bb5e75.jfif"/>
          <p:cNvPicPr/>
          <p:nvPr/>
        </p:nvPicPr>
        <p:blipFill>
          <a:blip r:embed="rId2"/>
          <a:stretch>
            <a:fillRect/>
          </a:stretch>
        </p:blipFill>
        <p:spPr>
          <a:xfrm>
            <a:off x="1744910" y="1513653"/>
            <a:ext cx="5251508" cy="17664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25" name="Rectangle 1"/>
          <p:cNvSpPr>
            <a:spLocks noChangeArrowheads="1"/>
          </p:cNvSpPr>
          <p:nvPr/>
        </p:nvSpPr>
        <p:spPr bwMode="auto">
          <a:xfrm>
            <a:off x="1692376" y="2558642"/>
            <a:ext cx="2286203" cy="27699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itchFamily="34" charset="0"/>
                <a:ea typeface="Calibri" pitchFamily="34" charset="0"/>
                <a:cs typeface="Arial" pitchFamily="34" charset="0"/>
              </a:rPr>
              <a:t>App with no image uploaded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6" name="Rectangle 2"/>
          <p:cNvSpPr>
            <a:spLocks noChangeArrowheads="1"/>
          </p:cNvSpPr>
          <p:nvPr/>
        </p:nvSpPr>
        <p:spPr bwMode="auto">
          <a:xfrm>
            <a:off x="1692375" y="3590488"/>
            <a:ext cx="5857717" cy="830997"/>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pitchFamily="34" charset="0"/>
                <a:ea typeface="Calibri" pitchFamily="34" charset="0"/>
                <a:cs typeface="Arial" pitchFamily="34" charset="0"/>
              </a:rPr>
              <a:t>It lets you upload the plant leaf image to be diagnosed.</a:t>
            </a:r>
            <a:r>
              <a:rPr kumimoji="0" lang="en-US" sz="1200" i="0" u="none" strike="noStrike" cap="none" normalizeH="0" dirty="0" smtClean="0">
                <a:ln>
                  <a:noFill/>
                </a:ln>
                <a:solidFill>
                  <a:schemeClr val="tx1"/>
                </a:solidFill>
                <a:effectLst/>
                <a:latin typeface="Arial" pitchFamily="34" charset="0"/>
                <a:ea typeface="Calibri" pitchFamily="34" charset="0"/>
                <a:cs typeface="Arial" pitchFamily="34" charset="0"/>
              </a:rPr>
              <a:t> </a:t>
            </a:r>
          </a:p>
          <a:p>
            <a:pPr marL="0" marR="0" lvl="0" indent="0" defTabSz="914400" rtl="0" eaLnBrk="1" fontAlgn="base" latinLnBrk="0" hangingPunct="1">
              <a:lnSpc>
                <a:spcPct val="100000"/>
              </a:lnSpc>
              <a:spcBef>
                <a:spcPct val="0"/>
              </a:spcBef>
              <a:spcAft>
                <a:spcPct val="0"/>
              </a:spcAft>
              <a:buClrTx/>
              <a:buSzTx/>
              <a:buFont typeface="Arial" pitchFamily="34" charset="0"/>
              <a:buChar char="•"/>
              <a:tabLst/>
            </a:pPr>
            <a:r>
              <a:rPr lang="en-IN" sz="1200" baseline="0" dirty="0" smtClean="0">
                <a:latin typeface="Arial" pitchFamily="34" charset="0"/>
                <a:ea typeface="Calibri" pitchFamily="34" charset="0"/>
                <a:cs typeface="Arial" pitchFamily="34" charset="0"/>
              </a:rPr>
              <a:t>Once</a:t>
            </a:r>
            <a:r>
              <a:rPr lang="en-IN" sz="1200" dirty="0" smtClean="0">
                <a:latin typeface="Arial" pitchFamily="34" charset="0"/>
                <a:ea typeface="Calibri" pitchFamily="34" charset="0"/>
                <a:cs typeface="Arial" pitchFamily="34" charset="0"/>
              </a:rPr>
              <a:t> you click on ‘Upload and Detect’ button after uploading the image, it gives Prediction Result</a:t>
            </a:r>
          </a:p>
          <a:p>
            <a:pPr marL="0" marR="0" lvl="0" indent="0" defTabSz="914400" rtl="0" eaLnBrk="1" fontAlgn="base" latinLnBrk="0" hangingPunct="1">
              <a:lnSpc>
                <a:spcPct val="100000"/>
              </a:lnSpc>
              <a:spcBef>
                <a:spcPct val="0"/>
              </a:spcBef>
              <a:spcAft>
                <a:spcPct val="0"/>
              </a:spcAft>
              <a:buClrTx/>
              <a:buSzTx/>
              <a:buFont typeface="Arial" pitchFamily="34" charset="0"/>
              <a:buChar char="•"/>
              <a:tabLst/>
            </a:pPr>
            <a:r>
              <a:rPr kumimoji="0" lang="en-IN" sz="1200" i="0" u="none" strike="noStrike" cap="none" normalizeH="0" baseline="0" dirty="0" smtClean="0">
                <a:ln>
                  <a:noFill/>
                </a:ln>
                <a:solidFill>
                  <a:schemeClr val="tx1"/>
                </a:solidFill>
                <a:effectLst/>
                <a:latin typeface="Arial" pitchFamily="34" charset="0"/>
                <a:ea typeface="Calibri" pitchFamily="34" charset="0"/>
                <a:cs typeface="Arial" pitchFamily="34" charset="0"/>
              </a:rPr>
              <a:t>The</a:t>
            </a:r>
            <a:r>
              <a:rPr kumimoji="0" lang="en-IN" sz="1200" i="0" u="none" strike="noStrike" cap="none" normalizeH="0" dirty="0" smtClean="0">
                <a:ln>
                  <a:noFill/>
                </a:ln>
                <a:solidFill>
                  <a:schemeClr val="tx1"/>
                </a:solidFill>
                <a:effectLst/>
                <a:latin typeface="Arial" pitchFamily="34" charset="0"/>
                <a:ea typeface="Calibri" pitchFamily="34" charset="0"/>
                <a:cs typeface="Arial" pitchFamily="34" charset="0"/>
              </a:rPr>
              <a:t> Prediction Result consists of Leaf Type, Confidence and Category</a:t>
            </a:r>
            <a:endParaRPr kumimoji="0" lang="en-US" sz="1800" i="0" u="none" strike="noStrike" cap="none" normalizeH="0" baseline="0" dirty="0" smtClean="0">
              <a:ln>
                <a:noFill/>
              </a:ln>
              <a:solidFill>
                <a:schemeClr val="tx1"/>
              </a:solidFill>
              <a:effectLst/>
              <a:latin typeface="Arial" pitchFamily="34"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2" name="Picture 1" descr="16a2031c-1303-4398-8c2e-caba36ade654.jfif"/>
          <p:cNvPicPr/>
          <p:nvPr/>
        </p:nvPicPr>
        <p:blipFill>
          <a:blip r:embed="rId2"/>
          <a:stretch>
            <a:fillRect/>
          </a:stretch>
        </p:blipFill>
        <p:spPr>
          <a:xfrm>
            <a:off x="217934" y="215766"/>
            <a:ext cx="4924518" cy="2205073"/>
          </a:xfrm>
          <a:prstGeom prst="rect">
            <a:avLst/>
          </a:prstGeom>
        </p:spPr>
      </p:pic>
      <p:pic>
        <p:nvPicPr>
          <p:cNvPr id="3" name="Picture 2" descr="802d34e3-4c13-422a-bdf3-b6b2c94f0fb2.jfif"/>
          <p:cNvPicPr/>
          <p:nvPr/>
        </p:nvPicPr>
        <p:blipFill>
          <a:blip r:embed="rId3"/>
          <a:srcRect b="17153"/>
          <a:stretch>
            <a:fillRect/>
          </a:stretch>
        </p:blipFill>
        <p:spPr>
          <a:xfrm>
            <a:off x="3439484" y="2642532"/>
            <a:ext cx="5411079" cy="2125994"/>
          </a:xfrm>
          <a:prstGeom prst="rect">
            <a:avLst/>
          </a:prstGeom>
        </p:spPr>
      </p:pic>
      <p:sp>
        <p:nvSpPr>
          <p:cNvPr id="4" name="Rectangle 1"/>
          <p:cNvSpPr>
            <a:spLocks noChangeArrowheads="1"/>
          </p:cNvSpPr>
          <p:nvPr/>
        </p:nvSpPr>
        <p:spPr bwMode="auto">
          <a:xfrm>
            <a:off x="4913750" y="1191237"/>
            <a:ext cx="2728621" cy="46166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itchFamily="34" charset="0"/>
                <a:ea typeface="Calibri" pitchFamily="34" charset="0"/>
                <a:cs typeface="Arial" pitchFamily="34" charset="0"/>
              </a:rPr>
              <a:t>Prediction for Healthy Leaf</a:t>
            </a:r>
            <a:r>
              <a:rPr kumimoji="0" lang="en-US" sz="1200" b="1" i="0" u="none" strike="noStrike" cap="none" normalizeH="0" dirty="0" smtClean="0">
                <a:ln>
                  <a:noFill/>
                </a:ln>
                <a:solidFill>
                  <a:schemeClr val="tx1"/>
                </a:solidFill>
                <a:effectLst/>
                <a:latin typeface="Arial" pitchFamily="34" charset="0"/>
                <a:ea typeface="Calibri" pitchFamily="34" charset="0"/>
                <a:cs typeface="Arial" pitchFamily="34" charset="0"/>
              </a:rPr>
              <a:t> with Leaf type Categorization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1"/>
          <p:cNvSpPr>
            <a:spLocks noChangeArrowheads="1"/>
          </p:cNvSpPr>
          <p:nvPr/>
        </p:nvSpPr>
        <p:spPr bwMode="auto">
          <a:xfrm>
            <a:off x="871655" y="3506598"/>
            <a:ext cx="2728621" cy="46166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itchFamily="34" charset="0"/>
                <a:ea typeface="Calibri" pitchFamily="34" charset="0"/>
                <a:cs typeface="Arial" pitchFamily="34" charset="0"/>
              </a:rPr>
              <a:t>Prediction for Unhealthy Leaf</a:t>
            </a:r>
            <a:r>
              <a:rPr kumimoji="0" lang="en-US" sz="1200" b="1" i="0" u="none" strike="noStrike" cap="none" normalizeH="0" dirty="0" smtClean="0">
                <a:ln>
                  <a:noFill/>
                </a:ln>
                <a:solidFill>
                  <a:schemeClr val="tx1"/>
                </a:solidFill>
                <a:effectLst/>
                <a:latin typeface="Arial" pitchFamily="34" charset="0"/>
                <a:ea typeface="Calibri" pitchFamily="34" charset="0"/>
                <a:cs typeface="Arial" pitchFamily="34" charset="0"/>
              </a:rPr>
              <a:t> with Leaf type Categorization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name="Slide 10">
    <p:bg>
      <p:bgPr>
        <a:solidFill>
          <a:srgbClr val="2E4530"/>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23b03bb1-094c-4cae-84a0-a3a773b4f870?pitch-bytes=3470034&amp;pitch-content-type=image%2Fjpeg"/>
          <p:cNvPicPr>
            <a:picLocks noChangeAspect="1"/>
          </p:cNvPicPr>
          <p:nvPr/>
        </p:nvPicPr>
        <p:blipFill>
          <a:blip r:embed="rId3"/>
          <a:srcRect t="28551" b="28551"/>
          <a:stretch/>
        </p:blipFill>
        <p:spPr>
          <a:xfrm>
            <a:off x="0" y="0"/>
            <a:ext cx="9144000" cy="5143500"/>
          </a:xfrm>
          <a:prstGeom prst="rect">
            <a:avLst/>
          </a:prstGeom>
        </p:spPr>
      </p:pic>
      <p:pic>
        <p:nvPicPr>
          <p:cNvPr id="4" name="Image 1" descr="https://pitch-assets-ccb95893-de3f-4266-973c-20049231b248.s3.eu-west-1.amazonaws.com/260a264d-f5dd-4ea9-bf15-165e5371eae4?pitch-bytes=1651760&amp;pitch-content-type=image%2Fjpeg"/>
          <p:cNvPicPr>
            <a:picLocks noChangeAspect="1"/>
          </p:cNvPicPr>
          <p:nvPr/>
        </p:nvPicPr>
        <p:blipFill>
          <a:blip r:embed="rId4">
            <a:alphaModFix amt="84000"/>
          </a:blip>
          <a:srcRect t="4745" b="4745"/>
          <a:stretch/>
        </p:blipFill>
        <p:spPr>
          <a:xfrm>
            <a:off x="3250929" y="784013"/>
            <a:ext cx="2639778" cy="3583862"/>
          </a:xfrm>
          <a:prstGeom prst="rect">
            <a:avLst/>
          </a:prstGeom>
          <a:effectLst>
            <a:outerShdw blurRad="406400" dist="50800" dir="5400000" algn="bl" rotWithShape="0">
              <a:srgbClr val="000000">
                <a:alpha val="20000"/>
              </a:srgbClr>
            </a:outerShdw>
          </a:effectLst>
        </p:spPr>
      </p:pic>
      <p:sp>
        <p:nvSpPr>
          <p:cNvPr id="5" name="Text 0"/>
          <p:cNvSpPr/>
          <p:nvPr/>
        </p:nvSpPr>
        <p:spPr>
          <a:xfrm>
            <a:off x="475902" y="3489820"/>
            <a:ext cx="8190785" cy="571500"/>
          </a:xfrm>
          <a:prstGeom prst="rect">
            <a:avLst/>
          </a:prstGeom>
          <a:noFill/>
          <a:ln/>
        </p:spPr>
        <p:txBody>
          <a:bodyPr wrap="square" lIns="0" tIns="0" rIns="0" bIns="0" rtlCol="0" anchor="ctr"/>
          <a:lstStyle/>
          <a:p>
            <a:pPr algn="ctr">
              <a:lnSpc>
                <a:spcPts val="4500"/>
              </a:lnSpc>
            </a:pPr>
            <a:r>
              <a:rPr lang="en-US" sz="6000" b="1" kern="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Fraunces" pitchFamily="34" charset="0"/>
                <a:ea typeface="Fraunces" pitchFamily="34" charset="-122"/>
                <a:cs typeface="Fraunces" pitchFamily="34" charset="-120"/>
              </a:rPr>
              <a:t>Thank You!</a:t>
            </a:r>
            <a:endParaRPr lang="en-US" sz="6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6"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xmlns="" r:embed="rId7"/>
              </a:ext>
            </a:extLst>
          </a:blip>
          <a:srcRect/>
          <a:stretch/>
        </p:blipFill>
        <p:spPr>
          <a:xfrm>
            <a:off x="136595" y="4803153"/>
            <a:ext cx="515221" cy="227303"/>
          </a:xfrm>
          <a:prstGeom prst="rect">
            <a:avLst/>
          </a:prstGeom>
        </p:spPr>
      </p:pic>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646809" y="474710"/>
            <a:ext cx="4435435" cy="571500"/>
          </a:xfrm>
          <a:prstGeom prst="rect">
            <a:avLst/>
          </a:prstGeom>
          <a:noFill/>
          <a:ln/>
        </p:spPr>
        <p:txBody>
          <a:bodyPr wrap="square" lIns="0" tIns="0" rIns="0" bIns="0" rtlCol="0" anchor="t"/>
          <a:lstStyle/>
          <a:p>
            <a:pPr algn="l">
              <a:lnSpc>
                <a:spcPts val="4500"/>
              </a:lnSpc>
            </a:pPr>
            <a:r>
              <a:rPr lang="en-US" sz="6000" b="0" kern="0" spc="-48" dirty="0">
                <a:solidFill>
                  <a:srgbClr val="2E4530"/>
                </a:solidFill>
                <a:latin typeface="Fraunces" pitchFamily="34" charset="0"/>
                <a:ea typeface="Fraunces" pitchFamily="34" charset="-122"/>
                <a:cs typeface="Fraunces" pitchFamily="34" charset="-120"/>
              </a:rPr>
              <a:t>Introduction</a:t>
            </a:r>
            <a:endParaRPr lang="en-US" sz="6000" dirty="0"/>
          </a:p>
        </p:txBody>
      </p:sp>
      <p:sp>
        <p:nvSpPr>
          <p:cNvPr id="4" name="Text 1"/>
          <p:cNvSpPr/>
          <p:nvPr/>
        </p:nvSpPr>
        <p:spPr>
          <a:xfrm>
            <a:off x="646809" y="1740555"/>
            <a:ext cx="4079974" cy="2514600"/>
          </a:xfrm>
          <a:prstGeom prst="rect">
            <a:avLst/>
          </a:prstGeom>
          <a:noFill/>
          <a:ln/>
        </p:spPr>
        <p:txBody>
          <a:bodyPr wrap="square" lIns="0" tIns="0" rIns="0" bIns="0" rtlCol="0" anchor="t"/>
          <a:lstStyle/>
          <a:p>
            <a:pPr algn="l">
              <a:lnSpc>
                <a:spcPts val="1800"/>
              </a:lnSpc>
            </a:pPr>
            <a:r>
              <a:rPr lang="en-US" sz="900" b="0" kern="0" spc="120" dirty="0">
                <a:solidFill>
                  <a:srgbClr val="2E4530"/>
                </a:solidFill>
                <a:latin typeface="DM Sans" pitchFamily="34" charset="0"/>
                <a:ea typeface="DM Sans" pitchFamily="34" charset="-122"/>
                <a:cs typeface="DM Sans" pitchFamily="34" charset="-120"/>
              </a:rPr>
              <a:t>THE AGRICULTURE INDUSTRY PLAYS A VITAL ROLE IN ENSURING FOOD SECURITY AND SUSTAINABLE DEVELOPMENT. HOWEVER, PLANT DISEASES POSE A SIGNIFICANT THREAT TO CROP YIELDS AND OVERALL AGRICULTURAL PRODUCTIVITY. EARLY DETECTION AND ACCURATE DIAGNOSIS OF PLANT DISEASES ARE CRUCIAL FOR TIMELY INTERVENTION AND EFFECTIVE CONTROL MEASURES. IN THIS PROPOSAL, WE PRESENT THE CONCEPT OF DEVELOPING A PLANT DISEASE DETECTION SYSTEM USING IMAGE PROCESSING TECHNIQUES TO AID FARMERS AND AGRICULTURAL EXPERTS IN IDENTIFYING AND MANAGING CROP DISEASES.</a:t>
            </a:r>
            <a:endParaRPr lang="en-US" sz="900" dirty="0"/>
          </a:p>
        </p:txBody>
      </p:sp>
      <p:pic>
        <p:nvPicPr>
          <p:cNvPr id="5" name="Image 0" descr="https://pitch-assets-ccb95893-de3f-4266-973c-20049231b248.s3.eu-west-1.amazonaws.com/e4beb075-b640-4ae0-ae02-61c95a9dedd5?pitch-bytes=98513&amp;pitch-content-type=image%2Fpng"/>
          <p:cNvPicPr>
            <a:picLocks noChangeAspect="1"/>
          </p:cNvPicPr>
          <p:nvPr/>
        </p:nvPicPr>
        <p:blipFill>
          <a:blip r:embed="rId3"/>
          <a:srcRect/>
          <a:stretch/>
        </p:blipFill>
        <p:spPr>
          <a:xfrm>
            <a:off x="5134115" y="1914954"/>
            <a:ext cx="3657600" cy="1834569"/>
          </a:xfrm>
          <a:prstGeom prst="rect">
            <a:avLst/>
          </a:prstGeom>
        </p:spPr>
      </p:pic>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xmlns="" r:embed="rId6"/>
              </a:ext>
            </a:extLst>
          </a:blip>
          <a:srcRect/>
          <a:stretch/>
        </p:blipFill>
        <p:spPr>
          <a:xfrm>
            <a:off x="136595" y="4803153"/>
            <a:ext cx="515221" cy="22730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2E4530"/>
        </a:solidFill>
        <a:effectLst/>
      </p:bgPr>
    </p:bg>
    <p:spTree>
      <p:nvGrpSpPr>
        <p:cNvPr id="1" name=""/>
        <p:cNvGrpSpPr/>
        <p:nvPr/>
      </p:nvGrpSpPr>
      <p:grpSpPr>
        <a:xfrm>
          <a:off x="0" y="0"/>
          <a:ext cx="0" cy="0"/>
          <a:chOff x="0" y="0"/>
          <a:chExt cx="0" cy="0"/>
        </a:xfrm>
      </p:grpSpPr>
      <p:sp>
        <p:nvSpPr>
          <p:cNvPr id="3" name="Text 0"/>
          <p:cNvSpPr/>
          <p:nvPr/>
        </p:nvSpPr>
        <p:spPr>
          <a:xfrm>
            <a:off x="721235" y="958475"/>
            <a:ext cx="7858959" cy="571500"/>
          </a:xfrm>
          <a:prstGeom prst="rect">
            <a:avLst/>
          </a:prstGeom>
          <a:noFill/>
          <a:ln/>
        </p:spPr>
        <p:txBody>
          <a:bodyPr wrap="square" lIns="0" tIns="0" rIns="0" bIns="0" rtlCol="0" anchor="t"/>
          <a:lstStyle/>
          <a:p>
            <a:pPr algn="l">
              <a:lnSpc>
                <a:spcPts val="4500"/>
              </a:lnSpc>
            </a:pPr>
            <a:r>
              <a:rPr lang="en-US" sz="6000" b="0" kern="0" spc="-48" dirty="0">
                <a:solidFill>
                  <a:srgbClr val="E7FFA4"/>
                </a:solidFill>
                <a:latin typeface="Fraunces" pitchFamily="34" charset="0"/>
                <a:ea typeface="Fraunces" pitchFamily="34" charset="-122"/>
                <a:cs typeface="Fraunces" pitchFamily="34" charset="-120"/>
              </a:rPr>
              <a:t>Problem Statement</a:t>
            </a:r>
            <a:endParaRPr lang="en-US" sz="6000" dirty="0"/>
          </a:p>
        </p:txBody>
      </p:sp>
      <p:sp>
        <p:nvSpPr>
          <p:cNvPr id="4" name="Text 1"/>
          <p:cNvSpPr/>
          <p:nvPr/>
        </p:nvSpPr>
        <p:spPr>
          <a:xfrm>
            <a:off x="646809" y="2112682"/>
            <a:ext cx="4079974" cy="2057400"/>
          </a:xfrm>
          <a:prstGeom prst="rect">
            <a:avLst/>
          </a:prstGeom>
          <a:noFill/>
          <a:ln/>
        </p:spPr>
        <p:txBody>
          <a:bodyPr wrap="square" lIns="0" tIns="0" rIns="0" bIns="0" rtlCol="0" anchor="t"/>
          <a:lstStyle/>
          <a:p>
            <a:pPr marL="190500" indent="-190500" algn="l">
              <a:lnSpc>
                <a:spcPts val="1800"/>
              </a:lnSpc>
              <a:buSzPct val="100000"/>
              <a:buChar char="•"/>
            </a:pPr>
            <a:r>
              <a:rPr lang="en-US" sz="900" b="0" kern="0" spc="120" dirty="0">
                <a:solidFill>
                  <a:srgbClr val="E7FFA4"/>
                </a:solidFill>
                <a:latin typeface="DM Sans" pitchFamily="34" charset="0"/>
                <a:ea typeface="DM Sans" pitchFamily="34" charset="-122"/>
                <a:cs typeface="DM Sans" pitchFamily="34" charset="-120"/>
              </a:rPr>
              <a:t>THE IDENTIFICATION OF PLANT DISEASES TRADITIONALLY RELIES ON VISUAL INSPECTION BY FARMERS AND EXPERTS, WHICH CAN BE TIME-CONSUMING, SUBJECTIVE, AND PRONE TO HUMAN ERROR.</a:t>
            </a:r>
            <a:endParaRPr lang="en-US" sz="900" dirty="0"/>
          </a:p>
          <a:p>
            <a:pPr algn="l">
              <a:lnSpc>
                <a:spcPts val="1800"/>
              </a:lnSpc>
            </a:pPr>
            <a:endParaRPr lang="en-US" sz="900" dirty="0"/>
          </a:p>
          <a:p>
            <a:pPr marL="190500" indent="-190500" algn="l">
              <a:lnSpc>
                <a:spcPts val="1800"/>
              </a:lnSpc>
              <a:buSzPct val="100000"/>
              <a:buChar char="•"/>
            </a:pPr>
            <a:r>
              <a:rPr lang="en-US" sz="900" b="0" kern="0" spc="120" dirty="0">
                <a:solidFill>
                  <a:srgbClr val="E7FFA4"/>
                </a:solidFill>
                <a:latin typeface="DM Sans" pitchFamily="34" charset="0"/>
                <a:ea typeface="DM Sans" pitchFamily="34" charset="-122"/>
                <a:cs typeface="DM Sans" pitchFamily="34" charset="-120"/>
              </a:rPr>
              <a:t>THE EXPERTISE REQUIRED FOR ACCURATE DIAGNOSIS MAY NOT ALWAYS BE AVAILABLE IN REMOTE OR RESOURCE-CONSTRAINED AREAS.</a:t>
            </a:r>
            <a:endParaRPr lang="en-US" sz="900" dirty="0"/>
          </a:p>
          <a:p>
            <a:pPr algn="l">
              <a:lnSpc>
                <a:spcPts val="1800"/>
              </a:lnSpc>
            </a:pPr>
            <a:endParaRPr lang="en-US" sz="900" dirty="0"/>
          </a:p>
        </p:txBody>
      </p:sp>
      <p:pic>
        <p:nvPicPr>
          <p:cNvPr id="5" name="Image 0" descr="https://media2.giphy.com/media/Q1EFicPIiapj3FpOZz/giphy.gif"/>
          <p:cNvPicPr>
            <a:picLocks noChangeAspect="1"/>
          </p:cNvPicPr>
          <p:nvPr/>
        </p:nvPicPr>
        <p:blipFill>
          <a:blip r:embed="rId3"/>
          <a:srcRect/>
          <a:stretch/>
        </p:blipFill>
        <p:spPr>
          <a:xfrm>
            <a:off x="5013174" y="1992264"/>
            <a:ext cx="3657600" cy="1828800"/>
          </a:xfrm>
          <a:prstGeom prst="rect">
            <a:avLst/>
          </a:prstGeom>
        </p:spPr>
      </p:pic>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xmlns="" r:embed="rId6"/>
              </a:ext>
            </a:extLst>
          </a:blip>
          <a:srcRect/>
          <a:stretch/>
        </p:blipFill>
        <p:spPr>
          <a:xfrm>
            <a:off x="136595" y="4803153"/>
            <a:ext cx="515221" cy="227303"/>
          </a:xfrm>
          <a:prstGeom prst="rect">
            <a:avLst/>
          </a:prstGeom>
        </p:spPr>
      </p:pic>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2E4530"/>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91918892-9a32-4bdb-a95d-cadec69a9f79?pitch-bytes=518924&amp;pitch-content-type=image%2Fjpeg"/>
          <p:cNvPicPr>
            <a:picLocks noChangeAspect="1"/>
          </p:cNvPicPr>
          <p:nvPr/>
        </p:nvPicPr>
        <p:blipFill>
          <a:blip r:embed="rId3"/>
          <a:srcRect t="7" b="7"/>
          <a:stretch/>
        </p:blipFill>
        <p:spPr>
          <a:xfrm>
            <a:off x="0" y="0"/>
            <a:ext cx="9144000" cy="5143500"/>
          </a:xfrm>
          <a:prstGeom prst="rect">
            <a:avLst/>
          </a:prstGeom>
        </p:spPr>
      </p:pic>
      <p:sp>
        <p:nvSpPr>
          <p:cNvPr id="4" name="Text 0"/>
          <p:cNvSpPr/>
          <p:nvPr/>
        </p:nvSpPr>
        <p:spPr>
          <a:xfrm>
            <a:off x="803486" y="359527"/>
            <a:ext cx="8190726" cy="571500"/>
          </a:xfrm>
          <a:prstGeom prst="rect">
            <a:avLst/>
          </a:prstGeom>
          <a:noFill/>
          <a:ln/>
        </p:spPr>
        <p:txBody>
          <a:bodyPr wrap="square" lIns="0" tIns="0" rIns="0" bIns="0" rtlCol="0" anchor="ctr"/>
          <a:lstStyle/>
          <a:p>
            <a:pPr algn="ctr">
              <a:lnSpc>
                <a:spcPts val="4500"/>
              </a:lnSpc>
            </a:pPr>
            <a:r>
              <a:rPr lang="en-US" sz="6000" b="0" kern="0" spc="-48" dirty="0">
                <a:solidFill>
                  <a:srgbClr val="E7FFA4"/>
                </a:solidFill>
                <a:latin typeface="Fraunces" pitchFamily="34" charset="0"/>
                <a:ea typeface="Fraunces" pitchFamily="34" charset="-122"/>
                <a:cs typeface="Fraunces" pitchFamily="34" charset="-120"/>
              </a:rPr>
              <a:t>Aim: </a:t>
            </a:r>
            <a:endParaRPr lang="en-US" sz="6000" dirty="0"/>
          </a:p>
        </p:txBody>
      </p:sp>
      <p:sp>
        <p:nvSpPr>
          <p:cNvPr id="5" name="Text 1"/>
          <p:cNvSpPr/>
          <p:nvPr/>
        </p:nvSpPr>
        <p:spPr>
          <a:xfrm>
            <a:off x="559979" y="947295"/>
            <a:ext cx="8191500" cy="900113"/>
          </a:xfrm>
          <a:prstGeom prst="rect">
            <a:avLst/>
          </a:prstGeom>
          <a:noFill/>
          <a:ln/>
        </p:spPr>
        <p:txBody>
          <a:bodyPr wrap="square" lIns="0" tIns="0" rIns="0" bIns="0" rtlCol="0" anchor="t"/>
          <a:lstStyle/>
          <a:p>
            <a:pPr algn="l">
              <a:lnSpc>
                <a:spcPts val="2363"/>
              </a:lnSpc>
            </a:pPr>
            <a:r>
              <a:rPr lang="en-US" sz="1400" b="0" dirty="0">
                <a:solidFill>
                  <a:srgbClr val="FFFFFF"/>
                </a:solidFill>
                <a:latin typeface="DM Sans" pitchFamily="34" charset="0"/>
                <a:ea typeface="DM Sans" pitchFamily="34" charset="-122"/>
                <a:cs typeface="DM Sans" pitchFamily="34" charset="-120"/>
              </a:rPr>
              <a:t>This project aims to address these challenges by leveraging image processing techniques to automate and enhance the plant disease detection process, thereby facilitating early and accurate disease identification.</a:t>
            </a:r>
            <a:endParaRPr lang="en-US" sz="1350" dirty="0"/>
          </a:p>
        </p:txBody>
      </p:sp>
      <p:sp>
        <p:nvSpPr>
          <p:cNvPr id="6" name="Text 2"/>
          <p:cNvSpPr/>
          <p:nvPr/>
        </p:nvSpPr>
        <p:spPr>
          <a:xfrm>
            <a:off x="2122369" y="1843205"/>
            <a:ext cx="5569091" cy="2964203"/>
          </a:xfrm>
          <a:prstGeom prst="roundRect">
            <a:avLst>
              <a:gd name="adj" fmla="val 20000"/>
            </a:avLst>
          </a:prstGeom>
          <a:solidFill>
            <a:srgbClr val="E7FFA4">
              <a:alpha val="65000"/>
            </a:srgbClr>
          </a:solidFill>
          <a:ln/>
        </p:spPr>
        <p:txBody>
          <a:bodyPr wrap="square" lIns="309394" tIns="349941" rIns="309394" bIns="349941" rtlCol="0" anchor="ctr"/>
          <a:lstStyle/>
          <a:p>
            <a:pPr algn="ctr">
              <a:lnSpc>
                <a:spcPts val="2363"/>
              </a:lnSpc>
            </a:pPr>
            <a:endParaRPr lang="en-US" sz="1350" dirty="0"/>
          </a:p>
          <a:p>
            <a:pPr algn="ctr">
              <a:lnSpc>
                <a:spcPts val="2363"/>
              </a:lnSpc>
            </a:pPr>
            <a:endParaRPr lang="en-US" sz="1350" dirty="0"/>
          </a:p>
        </p:txBody>
      </p:sp>
      <p:sp>
        <p:nvSpPr>
          <p:cNvPr id="7" name="Text 3"/>
          <p:cNvSpPr/>
          <p:nvPr/>
        </p:nvSpPr>
        <p:spPr>
          <a:xfrm>
            <a:off x="3834695" y="2113608"/>
            <a:ext cx="2148840" cy="457200"/>
          </a:xfrm>
          <a:prstGeom prst="rect">
            <a:avLst/>
          </a:prstGeom>
          <a:noFill/>
          <a:ln/>
        </p:spPr>
        <p:txBody>
          <a:bodyPr wrap="none" lIns="0" tIns="0" rIns="0" bIns="0" rtlCol="0" anchor="t">
            <a:spAutoFit/>
          </a:bodyPr>
          <a:lstStyle/>
          <a:p>
            <a:pPr algn="l">
              <a:lnSpc>
                <a:spcPts val="3600"/>
              </a:lnSpc>
            </a:pPr>
            <a:r>
              <a:rPr lang="en-US" sz="3600" b="0" kern="0" spc="-48" dirty="0">
                <a:solidFill>
                  <a:srgbClr val="130E3D">
                    <a:alpha val="99000"/>
                  </a:srgbClr>
                </a:solidFill>
                <a:latin typeface="Fraunces" pitchFamily="34" charset="0"/>
                <a:ea typeface="Fraunces" pitchFamily="34" charset="-122"/>
                <a:cs typeface="Fraunces" pitchFamily="34" charset="-120"/>
              </a:rPr>
              <a:t>Objectives:</a:t>
            </a:r>
            <a:endParaRPr lang="en-US" sz="3600" dirty="0"/>
          </a:p>
        </p:txBody>
      </p:sp>
      <p:sp>
        <p:nvSpPr>
          <p:cNvPr id="8" name="Text 4"/>
          <p:cNvSpPr/>
          <p:nvPr/>
        </p:nvSpPr>
        <p:spPr>
          <a:xfrm>
            <a:off x="2495038" y="2930194"/>
            <a:ext cx="4833045" cy="1591472"/>
          </a:xfrm>
          <a:prstGeom prst="rect">
            <a:avLst/>
          </a:prstGeom>
          <a:noFill/>
          <a:ln/>
        </p:spPr>
        <p:txBody>
          <a:bodyPr wrap="square" lIns="0" tIns="0" rIns="0" bIns="0" rtlCol="0" anchor="t"/>
          <a:lstStyle/>
          <a:p>
            <a:pPr marL="190500" indent="-190500">
              <a:lnSpc>
                <a:spcPts val="2363"/>
              </a:lnSpc>
              <a:buSzPct val="100000"/>
              <a:buChar char="•"/>
            </a:pPr>
            <a:r>
              <a:rPr lang="en-US" sz="1400" dirty="0" smtClean="0">
                <a:solidFill>
                  <a:srgbClr val="130E3D">
                    <a:alpha val="99000"/>
                  </a:srgbClr>
                </a:solidFill>
                <a:latin typeface="DM Sans" pitchFamily="34" charset="0"/>
                <a:ea typeface="DM Sans" pitchFamily="34" charset="-122"/>
                <a:cs typeface="DM Sans" pitchFamily="34" charset="-120"/>
              </a:rPr>
              <a:t>Implementing Deep Learning model with Transfer Learning technique to classify plant leaf images</a:t>
            </a:r>
          </a:p>
          <a:p>
            <a:pPr marL="190500" indent="-190500">
              <a:lnSpc>
                <a:spcPts val="2363"/>
              </a:lnSpc>
              <a:buSzPct val="100000"/>
              <a:buChar char="•"/>
            </a:pPr>
            <a:r>
              <a:rPr lang="en-US" sz="1400" dirty="0" smtClean="0">
                <a:solidFill>
                  <a:srgbClr val="130E3D">
                    <a:alpha val="99000"/>
                  </a:srgbClr>
                </a:solidFill>
                <a:latin typeface="DM Sans" pitchFamily="34" charset="0"/>
                <a:ea typeface="DM Sans" pitchFamily="34" charset="-122"/>
                <a:cs typeface="DM Sans" pitchFamily="34" charset="-120"/>
              </a:rPr>
              <a:t>Creating a UI for detection of plant diseases</a:t>
            </a:r>
          </a:p>
          <a:p>
            <a:pPr marL="190500" indent="-190500">
              <a:lnSpc>
                <a:spcPts val="2363"/>
              </a:lnSpc>
              <a:buSzPct val="100000"/>
              <a:buChar char="•"/>
            </a:pPr>
            <a:r>
              <a:rPr lang="en-US" sz="1400" dirty="0" smtClean="0">
                <a:solidFill>
                  <a:srgbClr val="130E3D">
                    <a:alpha val="99000"/>
                  </a:srgbClr>
                </a:solidFill>
                <a:latin typeface="DM Sans" pitchFamily="34" charset="0"/>
                <a:ea typeface="DM Sans" pitchFamily="34" charset="-122"/>
                <a:cs typeface="DM Sans" pitchFamily="34" charset="-120"/>
              </a:rPr>
              <a:t>Real-time detection of disease in plant leaves</a:t>
            </a:r>
          </a:p>
        </p:txBody>
      </p:sp>
      <p:pic>
        <p:nvPicPr>
          <p:cNvPr id="9"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xmlns="" r:embed="rId6"/>
              </a:ext>
            </a:extLst>
          </a:blip>
          <a:srcRect/>
          <a:stretch/>
        </p:blipFill>
        <p:spPr>
          <a:xfrm>
            <a:off x="136595" y="4803153"/>
            <a:ext cx="515221" cy="227303"/>
          </a:xfrm>
          <a:prstGeom prst="rect">
            <a:avLst/>
          </a:prstGeom>
        </p:spPr>
      </p:pic>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2E4530"/>
        </a:solidFill>
        <a:effectLst/>
      </p:bgPr>
    </p:bg>
    <p:spTree>
      <p:nvGrpSpPr>
        <p:cNvPr id="1" name=""/>
        <p:cNvGrpSpPr/>
        <p:nvPr/>
      </p:nvGrpSpPr>
      <p:grpSpPr>
        <a:xfrm>
          <a:off x="0" y="0"/>
          <a:ext cx="0" cy="0"/>
          <a:chOff x="0" y="0"/>
          <a:chExt cx="0" cy="0"/>
        </a:xfrm>
      </p:grpSpPr>
      <p:sp>
        <p:nvSpPr>
          <p:cNvPr id="3" name="Text 0"/>
          <p:cNvSpPr/>
          <p:nvPr/>
        </p:nvSpPr>
        <p:spPr>
          <a:xfrm>
            <a:off x="4574122" y="0"/>
            <a:ext cx="4572000" cy="5143500"/>
          </a:xfrm>
          <a:prstGeom prst="roundRect">
            <a:avLst>
              <a:gd name="adj" fmla="val -20000"/>
            </a:avLst>
          </a:prstGeom>
          <a:solidFill>
            <a:srgbClr val="D4D2CA"/>
          </a:solidFill>
          <a:ln/>
        </p:spPr>
        <p:txBody>
          <a:bodyPr wrap="square" lIns="254000" tIns="607219" rIns="254000" bIns="607219" rtlCol="0" anchor="ctr"/>
          <a:lstStyle/>
          <a:p>
            <a:pPr algn="ctr">
              <a:lnSpc>
                <a:spcPts val="2363"/>
              </a:lnSpc>
            </a:pPr>
            <a:endParaRPr lang="en-US" sz="1350" dirty="0"/>
          </a:p>
        </p:txBody>
      </p:sp>
      <p:sp>
        <p:nvSpPr>
          <p:cNvPr id="4" name="Text 1"/>
          <p:cNvSpPr/>
          <p:nvPr/>
        </p:nvSpPr>
        <p:spPr>
          <a:xfrm>
            <a:off x="2550857" y="76214"/>
            <a:ext cx="3444776" cy="457200"/>
          </a:xfrm>
          <a:prstGeom prst="rect">
            <a:avLst/>
          </a:prstGeom>
          <a:noFill/>
          <a:ln/>
        </p:spPr>
        <p:txBody>
          <a:bodyPr wrap="none" lIns="0" tIns="0" rIns="0" bIns="0" rtlCol="0" anchor="t">
            <a:spAutoFit/>
          </a:bodyPr>
          <a:lstStyle/>
          <a:p>
            <a:pPr algn="l">
              <a:lnSpc>
                <a:spcPts val="3600"/>
              </a:lnSpc>
            </a:pPr>
            <a:r>
              <a:rPr lang="en-US" sz="3600" b="0" kern="0" spc="-48" dirty="0">
                <a:solidFill>
                  <a:srgbClr val="FFFFFF"/>
                </a:solidFill>
                <a:latin typeface="Fraunces" pitchFamily="34" charset="0"/>
                <a:ea typeface="Fraunces" pitchFamily="34" charset="-122"/>
                <a:cs typeface="Fraunces" pitchFamily="34" charset="-120"/>
              </a:rPr>
              <a:t>Literature Survey</a:t>
            </a:r>
            <a:endParaRPr lang="en-US" sz="3600" dirty="0"/>
          </a:p>
        </p:txBody>
      </p:sp>
      <p:graphicFrame>
        <p:nvGraphicFramePr>
          <p:cNvPr id="6" name="Table 0"/>
          <p:cNvGraphicFramePr>
            <a:graphicFrameLocks noGrp="1"/>
          </p:cNvGraphicFramePr>
          <p:nvPr>
            <p:extLst>
              <p:ext uri="{D42A27DB-BD31-4B8C-83A1-F6EECF244321}">
                <p14:modId xmlns:p14="http://schemas.microsoft.com/office/powerpoint/2010/main" xmlns="" val="1579011935"/>
              </p:ext>
            </p:extLst>
          </p:nvPr>
        </p:nvGraphicFramePr>
        <p:xfrm>
          <a:off x="118194" y="654089"/>
          <a:ext cx="4302050" cy="4348877"/>
        </p:xfrm>
        <a:graphic>
          <a:graphicData uri="http://schemas.openxmlformats.org/drawingml/2006/table">
            <a:tbl>
              <a:tblPr/>
              <a:tblGrid>
                <a:gridCol w="4302050"/>
              </a:tblGrid>
              <a:tr h="930414">
                <a:tc>
                  <a:txBody>
                    <a:bodyPr/>
                    <a:lstStyle/>
                    <a:p>
                      <a:pPr algn="l"/>
                      <a:r>
                        <a:rPr lang="en-US" sz="1500" b="1" dirty="0">
                          <a:solidFill>
                            <a:srgbClr val="2E4530"/>
                          </a:solidFill>
                          <a:latin typeface="DM Sans" pitchFamily="34" charset="0"/>
                          <a:ea typeface="DM Sans" pitchFamily="34" charset="-122"/>
                          <a:cs typeface="DM Sans" pitchFamily="34" charset="-120"/>
                        </a:rPr>
                        <a:t>Name of the paper: Plant Disease Detection Using Image Processing and Machine Learning</a:t>
                      </a:r>
                      <a:endParaRPr lang="en-US" sz="1500" dirty="0">
                        <a:latin typeface="DM Sans" charset="0"/>
                        <a:ea typeface="DM Sans" charset="0"/>
                        <a:cs typeface="DM Sans" charset="0"/>
                      </a:endParaRPr>
                    </a:p>
                  </a:txBody>
                  <a:tcPr marL="95250" marR="95250" marT="95250" marB="95250">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r h="925473">
                <a:tc>
                  <a:txBody>
                    <a:bodyPr/>
                    <a:lstStyle/>
                    <a:p>
                      <a:pPr algn="l"/>
                      <a:r>
                        <a:rPr lang="en-US" sz="1500" b="1" dirty="0">
                          <a:solidFill>
                            <a:srgbClr val="2E4530"/>
                          </a:solidFill>
                          <a:latin typeface="DM Sans" pitchFamily="34" charset="0"/>
                          <a:ea typeface="DM Sans" pitchFamily="34" charset="-122"/>
                          <a:cs typeface="DM Sans" pitchFamily="34" charset="-120"/>
                        </a:rPr>
                        <a:t>Authors:Kulkarni, P., Karwande, A., Kolhe, T., Kamble, S., Joshi, A. and Wyawahare, M. (2021)</a:t>
                      </a:r>
                      <a:endParaRPr lang="en-US" sz="1500" dirty="0">
                        <a:latin typeface="DM Sans" charset="0"/>
                        <a:ea typeface="DM Sans" charset="0"/>
                        <a:cs typeface="DM Sans" charset="0"/>
                      </a:endParaRPr>
                    </a:p>
                  </a:txBody>
                  <a:tcPr marL="95250" marR="95250" marT="95250" marB="95250">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r h="702290">
                <a:tc>
                  <a:txBody>
                    <a:bodyPr/>
                    <a:lstStyle/>
                    <a:p>
                      <a:pPr algn="l"/>
                      <a:r>
                        <a:rPr lang="en-US" sz="1500" b="1" dirty="0">
                          <a:solidFill>
                            <a:srgbClr val="2E4530"/>
                          </a:solidFill>
                          <a:latin typeface="DM Sans" pitchFamily="34" charset="0"/>
                          <a:ea typeface="DM Sans" pitchFamily="34" charset="-122"/>
                          <a:cs typeface="DM Sans" pitchFamily="34" charset="-120"/>
                        </a:rPr>
                        <a:t>Method Used:Digital Image Processing and Random Forest</a:t>
                      </a:r>
                      <a:endParaRPr lang="en-US" sz="1500" dirty="0">
                        <a:latin typeface="DM Sans" charset="0"/>
                        <a:ea typeface="DM Sans" charset="0"/>
                        <a:cs typeface="DM Sans" charset="0"/>
                      </a:endParaRPr>
                    </a:p>
                  </a:txBody>
                  <a:tcPr marL="95250" marR="95250" marT="95250" marB="95250">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r h="1790700">
                <a:tc>
                  <a:txBody>
                    <a:bodyPr/>
                    <a:lstStyle/>
                    <a:p>
                      <a:pPr algn="l"/>
                      <a:r>
                        <a:rPr lang="en-US" sz="1500" b="1" dirty="0">
                          <a:solidFill>
                            <a:srgbClr val="2E4530"/>
                          </a:solidFill>
                          <a:latin typeface="DM Sans" pitchFamily="34" charset="0"/>
                          <a:ea typeface="DM Sans" pitchFamily="34" charset="-122"/>
                          <a:cs typeface="DM Sans" pitchFamily="34" charset="-120"/>
                        </a:rPr>
                        <a:t>Description:They developed a computer vision based system for plant disease detection with average 93% accuracy and 0.93 F1 score. Also the proposed system is computationally efficient because of the use of statistical image processing and machine learning model.</a:t>
                      </a:r>
                      <a:endParaRPr lang="en-US" sz="1500" dirty="0">
                        <a:latin typeface="DM Sans" charset="0"/>
                        <a:ea typeface="DM Sans" charset="0"/>
                        <a:cs typeface="DM Sans" charset="0"/>
                      </a:endParaRPr>
                    </a:p>
                  </a:txBody>
                  <a:tcPr marL="95250" marR="95250" marT="95250" marB="95250">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bl>
          </a:graphicData>
        </a:graphic>
      </p:graphicFrame>
      <p:graphicFrame>
        <p:nvGraphicFramePr>
          <p:cNvPr id="11" name="Table 1"/>
          <p:cNvGraphicFramePr>
            <a:graphicFrameLocks noGrp="1"/>
          </p:cNvGraphicFramePr>
          <p:nvPr>
            <p:extLst>
              <p:ext uri="{D42A27DB-BD31-4B8C-83A1-F6EECF244321}">
                <p14:modId xmlns:p14="http://schemas.microsoft.com/office/powerpoint/2010/main" xmlns="" val="1579011935"/>
              </p:ext>
            </p:extLst>
          </p:nvPr>
        </p:nvGraphicFramePr>
        <p:xfrm>
          <a:off x="4700900" y="650331"/>
          <a:ext cx="4302050" cy="4348877"/>
        </p:xfrm>
        <a:graphic>
          <a:graphicData uri="http://schemas.openxmlformats.org/drawingml/2006/table">
            <a:tbl>
              <a:tblPr/>
              <a:tblGrid>
                <a:gridCol w="4302050"/>
              </a:tblGrid>
              <a:tr h="930414">
                <a:tc>
                  <a:txBody>
                    <a:bodyPr/>
                    <a:lstStyle/>
                    <a:p>
                      <a:pPr algn="l"/>
                      <a:r>
                        <a:rPr lang="en-US" sz="1500" b="1" dirty="0">
                          <a:solidFill>
                            <a:srgbClr val="2E4530"/>
                          </a:solidFill>
                          <a:latin typeface="DM Sans" pitchFamily="34" charset="0"/>
                          <a:ea typeface="DM Sans" pitchFamily="34" charset="-122"/>
                          <a:cs typeface="DM Sans" pitchFamily="34" charset="-120"/>
                        </a:rPr>
                        <a:t>Name of the paper: Leaf Disease Detection and Classification by Decision Tree</a:t>
                      </a:r>
                      <a:endParaRPr lang="en-US" sz="1500" dirty="0">
                        <a:latin typeface="DM Sans" charset="0"/>
                        <a:ea typeface="DM Sans" charset="0"/>
                        <a:cs typeface="DM Sans" charset="0"/>
                      </a:endParaRPr>
                    </a:p>
                  </a:txBody>
                  <a:tcPr marL="95250" marR="95250" marT="95250" marB="95250">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r h="925473">
                <a:tc>
                  <a:txBody>
                    <a:bodyPr/>
                    <a:lstStyle/>
                    <a:p>
                      <a:pPr algn="l"/>
                      <a:r>
                        <a:rPr lang="en-US" sz="1500" b="1" dirty="0">
                          <a:solidFill>
                            <a:srgbClr val="2E4530"/>
                          </a:solidFill>
                          <a:latin typeface="DM Sans" pitchFamily="34" charset="0"/>
                          <a:ea typeface="DM Sans" pitchFamily="34" charset="-122"/>
                          <a:cs typeface="DM Sans" pitchFamily="34" charset="-120"/>
                        </a:rPr>
                        <a:t>Authors:Rajesh, B., Sai Vardhan, M.V. and Sujihelen, L. (2020)</a:t>
                      </a:r>
                      <a:endParaRPr lang="en-US" sz="1500" dirty="0">
                        <a:latin typeface="DM Sans" charset="0"/>
                        <a:ea typeface="DM Sans" charset="0"/>
                        <a:cs typeface="DM Sans" charset="0"/>
                      </a:endParaRPr>
                    </a:p>
                  </a:txBody>
                  <a:tcPr marL="95250" marR="95250" marT="95250" marB="95250">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r h="702290">
                <a:tc>
                  <a:txBody>
                    <a:bodyPr/>
                    <a:lstStyle/>
                    <a:p>
                      <a:pPr algn="l"/>
                      <a:r>
                        <a:rPr lang="en-US" sz="1500" b="1" dirty="0">
                          <a:solidFill>
                            <a:srgbClr val="2E4530"/>
                          </a:solidFill>
                          <a:latin typeface="DM Sans" pitchFamily="34" charset="0"/>
                          <a:ea typeface="DM Sans" pitchFamily="34" charset="-122"/>
                          <a:cs typeface="DM Sans" pitchFamily="34" charset="-120"/>
                        </a:rPr>
                        <a:t>Method Used:Decision Tree</a:t>
                      </a:r>
                      <a:endParaRPr lang="en-US" sz="1500" dirty="0">
                        <a:latin typeface="DM Sans" charset="0"/>
                        <a:ea typeface="DM Sans" charset="0"/>
                        <a:cs typeface="DM Sans" charset="0"/>
                      </a:endParaRPr>
                    </a:p>
                  </a:txBody>
                  <a:tcPr marL="95250" marR="95250" marT="95250" marB="95250">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r h="1790700">
                <a:tc>
                  <a:txBody>
                    <a:bodyPr/>
                    <a:lstStyle/>
                    <a:p>
                      <a:pPr algn="l"/>
                      <a:r>
                        <a:rPr lang="en-US" sz="1500" b="1" dirty="0">
                          <a:solidFill>
                            <a:srgbClr val="2E4530"/>
                          </a:solidFill>
                          <a:latin typeface="DM Sans" pitchFamily="34" charset="0"/>
                          <a:ea typeface="DM Sans" pitchFamily="34" charset="-122"/>
                          <a:cs typeface="DM Sans" pitchFamily="34" charset="-120"/>
                        </a:rPr>
                        <a:t>Description:This proposed system uses a decision tree to identify and classify leaf disease and increases its detection accuracy with less time compared with the existing system.</a:t>
                      </a:r>
                      <a:endParaRPr lang="en-US" sz="1500" dirty="0">
                        <a:latin typeface="DM Sans" charset="0"/>
                        <a:ea typeface="DM Sans" charset="0"/>
                        <a:cs typeface="DM Sans" charset="0"/>
                      </a:endParaRPr>
                    </a:p>
                  </a:txBody>
                  <a:tcPr marL="95250" marR="95250" marT="95250" marB="95250">
                    <a:lnL w="9525" cap="flat" cmpd="sng" algn="ctr">
                      <a:solidFill>
                        <a:srgbClr val="2B2A35">
                          <a:alpha val="10000"/>
                        </a:srgbClr>
                      </a:solidFill>
                      <a:prstDash val="solid"/>
                      <a:round/>
                      <a:headEnd type="none" w="med" len="med"/>
                      <a:tailEnd type="none" w="med" len="med"/>
                    </a:lnL>
                    <a:lnR w="9525" cap="flat" cmpd="sng" algn="ctr">
                      <a:solidFill>
                        <a:srgbClr val="2B2A35">
                          <a:alpha val="10000"/>
                        </a:srgbClr>
                      </a:solidFill>
                      <a:prstDash val="solid"/>
                      <a:round/>
                      <a:headEnd type="none" w="med" len="med"/>
                      <a:tailEnd type="none" w="med" len="med"/>
                    </a:lnR>
                    <a:lnT w="9525" cap="flat" cmpd="sng" algn="ctr">
                      <a:solidFill>
                        <a:srgbClr val="2B2A35">
                          <a:alpha val="10000"/>
                        </a:srgbClr>
                      </a:solidFill>
                      <a:prstDash val="solid"/>
                      <a:round/>
                      <a:headEnd type="none" w="med" len="med"/>
                      <a:tailEnd type="none" w="med" len="med"/>
                    </a:lnT>
                    <a:lnB w="9525" cap="flat" cmpd="sng" algn="ctr">
                      <a:solidFill>
                        <a:srgbClr val="2B2A35">
                          <a:alpha val="10000"/>
                        </a:srgbClr>
                      </a:solidFill>
                      <a:prstDash val="solid"/>
                      <a:round/>
                      <a:headEnd type="none" w="med" len="med"/>
                      <a:tailEnd type="none" w="med" len="med"/>
                    </a:lnB>
                    <a:solidFill>
                      <a:srgbClr val="FFFFFF"/>
                    </a:solidFill>
                  </a:tcPr>
                </a:tc>
              </a:tr>
            </a:tbl>
          </a:graphicData>
        </a:graphic>
      </p:graphicFrame>
      <p:pic>
        <p:nvPicPr>
          <p:cNvPr id="7"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xmlns="" r:embed="rId5"/>
              </a:ext>
            </a:extLst>
          </a:blip>
          <a:srcRect/>
          <a:stretch/>
        </p:blipFill>
        <p:spPr>
          <a:xfrm>
            <a:off x="136595" y="4803153"/>
            <a:ext cx="515221" cy="227303"/>
          </a:xfrm>
          <a:prstGeom prst="rect">
            <a:avLst/>
          </a:prstGeom>
        </p:spPr>
      </p:pic>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638978" y="368384"/>
            <a:ext cx="8190964" cy="228600"/>
          </a:xfrm>
          <a:prstGeom prst="rect">
            <a:avLst/>
          </a:prstGeom>
          <a:noFill/>
          <a:ln/>
        </p:spPr>
        <p:txBody>
          <a:bodyPr wrap="square" lIns="0" tIns="0" rIns="0" bIns="0" rtlCol="0" anchor="t"/>
          <a:lstStyle/>
          <a:p>
            <a:pPr algn="l">
              <a:lnSpc>
                <a:spcPts val="1800"/>
              </a:lnSpc>
            </a:pPr>
            <a:r>
              <a:rPr lang="en-US" sz="900" b="1" kern="0" spc="120" dirty="0">
                <a:solidFill>
                  <a:srgbClr val="2E4530"/>
                </a:solidFill>
                <a:latin typeface="DM Sans" pitchFamily="34" charset="0"/>
                <a:ea typeface="DM Sans" pitchFamily="34" charset="-122"/>
                <a:cs typeface="DM Sans" pitchFamily="34" charset="-120"/>
              </a:rPr>
              <a:t>BENEFITS OF PLANT DISEASE DETECTION SYSTEM</a:t>
            </a:r>
            <a:endParaRPr lang="en-US" sz="900" dirty="0"/>
          </a:p>
        </p:txBody>
      </p:sp>
      <p:pic>
        <p:nvPicPr>
          <p:cNvPr id="4" name="Image 0" descr="https://external-media.api.pitch.com/provider/icons8/clouds/potted-plant.svg"/>
          <p:cNvPicPr>
            <a:picLocks noChangeAspect="1"/>
          </p:cNvPicPr>
          <p:nvPr/>
        </p:nvPicPr>
        <p:blipFill>
          <a:blip r:embed="rId3">
            <a:extLst>
              <a:ext uri="{96DAC541-7B7A-43D3-8B79-37D633B846F1}">
                <asvg:svgBlip xmlns:asvg="http://schemas.microsoft.com/office/drawing/2016/SVG/main" xmlns="" r:embed="rId4"/>
              </a:ext>
            </a:extLst>
          </a:blip>
          <a:srcRect t="11819" b="18194"/>
          <a:stretch/>
        </p:blipFill>
        <p:spPr>
          <a:xfrm>
            <a:off x="243236" y="922980"/>
            <a:ext cx="2714481" cy="1899808"/>
          </a:xfrm>
          <a:prstGeom prst="rect">
            <a:avLst/>
          </a:prstGeom>
        </p:spPr>
      </p:pic>
      <p:pic>
        <p:nvPicPr>
          <p:cNvPr id="5" name="Image 1" descr="https://external-media.api.pitch.com/provider/icons8/nolan/accuracy.svg"/>
          <p:cNvPicPr>
            <a:picLocks noChangeAspect="1"/>
          </p:cNvPicPr>
          <p:nvPr/>
        </p:nvPicPr>
        <p:blipFill>
          <a:blip r:embed="rId5">
            <a:extLst>
              <a:ext uri="{96DAC541-7B7A-43D3-8B79-37D633B846F1}">
                <asvg:svgBlip xmlns:asvg="http://schemas.microsoft.com/office/drawing/2016/SVG/main" xmlns="" r:embed="rId6"/>
              </a:ext>
            </a:extLst>
          </a:blip>
          <a:srcRect l="10810" r="10810"/>
          <a:stretch/>
        </p:blipFill>
        <p:spPr>
          <a:xfrm>
            <a:off x="3188614" y="820750"/>
            <a:ext cx="1123136" cy="1432930"/>
          </a:xfrm>
          <a:prstGeom prst="rect">
            <a:avLst/>
          </a:prstGeom>
        </p:spPr>
      </p:pic>
      <p:pic>
        <p:nvPicPr>
          <p:cNvPr id="6" name="Image 2" descr="https://pitch-assets-ccb95893-de3f-4266-973c-20049231b248.s3.eu-west-1.amazonaws.com/b4edbb68-1aa8-4eeb-9c8f-6164629ad17d?pitch-bytes=3384038&amp;pitch-content-type=image%2Fjpeg"/>
          <p:cNvPicPr>
            <a:picLocks noChangeAspect="1"/>
          </p:cNvPicPr>
          <p:nvPr/>
        </p:nvPicPr>
        <p:blipFill>
          <a:blip r:embed="rId7"/>
          <a:srcRect t="5555" b="26874"/>
          <a:stretch/>
        </p:blipFill>
        <p:spPr>
          <a:xfrm>
            <a:off x="7237391" y="820778"/>
            <a:ext cx="1687387" cy="1710273"/>
          </a:xfrm>
          <a:prstGeom prst="rect">
            <a:avLst/>
          </a:prstGeom>
        </p:spPr>
      </p:pic>
      <p:sp>
        <p:nvSpPr>
          <p:cNvPr id="7" name="Text 1"/>
          <p:cNvSpPr/>
          <p:nvPr/>
        </p:nvSpPr>
        <p:spPr>
          <a:xfrm>
            <a:off x="242131" y="2856311"/>
            <a:ext cx="2710875" cy="266700"/>
          </a:xfrm>
          <a:prstGeom prst="rect">
            <a:avLst/>
          </a:prstGeom>
          <a:noFill/>
          <a:ln/>
        </p:spPr>
        <p:txBody>
          <a:bodyPr wrap="square" lIns="0" tIns="0" rIns="0" bIns="0" rtlCol="0" anchor="t"/>
          <a:lstStyle/>
          <a:p>
            <a:pPr algn="l">
              <a:lnSpc>
                <a:spcPts val="2100"/>
              </a:lnSpc>
            </a:pPr>
            <a:r>
              <a:rPr lang="en-US" sz="1200" b="1" dirty="0">
                <a:solidFill>
                  <a:srgbClr val="2B2A35"/>
                </a:solidFill>
                <a:latin typeface="DM Sans" pitchFamily="34" charset="0"/>
                <a:ea typeface="DM Sans" pitchFamily="34" charset="-122"/>
                <a:cs typeface="DM Sans" pitchFamily="34" charset="-120"/>
              </a:rPr>
              <a:t>Early Disease Detection:</a:t>
            </a:r>
            <a:endParaRPr lang="en-US" sz="900" dirty="0"/>
          </a:p>
        </p:txBody>
      </p:sp>
      <p:sp>
        <p:nvSpPr>
          <p:cNvPr id="8" name="Text 2"/>
          <p:cNvSpPr/>
          <p:nvPr/>
        </p:nvSpPr>
        <p:spPr>
          <a:xfrm>
            <a:off x="246845" y="3096483"/>
            <a:ext cx="2571452" cy="1166813"/>
          </a:xfrm>
          <a:prstGeom prst="rect">
            <a:avLst/>
          </a:prstGeom>
          <a:noFill/>
          <a:ln/>
        </p:spPr>
        <p:txBody>
          <a:bodyPr wrap="square" lIns="0" tIns="0" rIns="0" bIns="0" rtlCol="0" anchor="t"/>
          <a:lstStyle/>
          <a:p>
            <a:pPr algn="l">
              <a:lnSpc>
                <a:spcPts val="1838"/>
              </a:lnSpc>
            </a:pPr>
            <a:r>
              <a:rPr lang="en-US" sz="1100" b="0" dirty="0">
                <a:solidFill>
                  <a:srgbClr val="2E4530"/>
                </a:solidFill>
                <a:latin typeface="DM Sans" pitchFamily="34" charset="0"/>
                <a:ea typeface="DM Sans" pitchFamily="34" charset="-122"/>
                <a:cs typeface="DM Sans" pitchFamily="34" charset="-120"/>
              </a:rPr>
              <a:t> By automating the detection process, the system can identify plant diseases at their early stages, allowing for prompt action and preventing the spread of diseases.</a:t>
            </a:r>
            <a:endParaRPr lang="en-US" sz="1050" dirty="0"/>
          </a:p>
        </p:txBody>
      </p:sp>
      <p:sp>
        <p:nvSpPr>
          <p:cNvPr id="9" name="Text 3"/>
          <p:cNvSpPr/>
          <p:nvPr/>
        </p:nvSpPr>
        <p:spPr>
          <a:xfrm>
            <a:off x="3098320" y="3173343"/>
            <a:ext cx="1903393" cy="266700"/>
          </a:xfrm>
          <a:prstGeom prst="rect">
            <a:avLst/>
          </a:prstGeom>
          <a:noFill/>
          <a:ln/>
        </p:spPr>
        <p:txBody>
          <a:bodyPr wrap="square" lIns="0" tIns="0" rIns="0" bIns="0" rtlCol="0" anchor="t"/>
          <a:lstStyle/>
          <a:p>
            <a:pPr algn="l">
              <a:lnSpc>
                <a:spcPts val="2100"/>
              </a:lnSpc>
            </a:pPr>
            <a:r>
              <a:rPr lang="en-US" sz="1200" b="1" dirty="0">
                <a:solidFill>
                  <a:srgbClr val="2B2A35"/>
                </a:solidFill>
                <a:latin typeface="DM Sans" pitchFamily="34" charset="0"/>
                <a:ea typeface="DM Sans" pitchFamily="34" charset="-122"/>
                <a:cs typeface="DM Sans" pitchFamily="34" charset="-120"/>
              </a:rPr>
              <a:t>Accuracy and Reliability:</a:t>
            </a:r>
            <a:endParaRPr lang="en-US" sz="900" dirty="0"/>
          </a:p>
        </p:txBody>
      </p:sp>
      <p:sp>
        <p:nvSpPr>
          <p:cNvPr id="10" name="Text 4"/>
          <p:cNvSpPr/>
          <p:nvPr/>
        </p:nvSpPr>
        <p:spPr>
          <a:xfrm>
            <a:off x="3061108" y="3478637"/>
            <a:ext cx="2164021" cy="1400175"/>
          </a:xfrm>
          <a:prstGeom prst="rect">
            <a:avLst/>
          </a:prstGeom>
          <a:noFill/>
          <a:ln/>
        </p:spPr>
        <p:txBody>
          <a:bodyPr wrap="square" lIns="0" tIns="0" rIns="0" bIns="0" rtlCol="0" anchor="t"/>
          <a:lstStyle/>
          <a:p>
            <a:pPr algn="l">
              <a:lnSpc>
                <a:spcPts val="1838"/>
              </a:lnSpc>
            </a:pPr>
            <a:r>
              <a:rPr lang="en-US" sz="1100" b="0" dirty="0">
                <a:solidFill>
                  <a:srgbClr val="2E4530"/>
                </a:solidFill>
                <a:latin typeface="DM Sans" pitchFamily="34" charset="0"/>
                <a:ea typeface="DM Sans" pitchFamily="34" charset="-122"/>
                <a:cs typeface="DM Sans" pitchFamily="34" charset="-120"/>
              </a:rPr>
              <a:t>Image processing algorithms provide objective and consistent results, reducing the reliance on subjective human judgment and increasing the accuracy of disease diagnosis.</a:t>
            </a:r>
            <a:endParaRPr lang="en-US" sz="900" dirty="0"/>
          </a:p>
        </p:txBody>
      </p:sp>
      <p:sp>
        <p:nvSpPr>
          <p:cNvPr id="11" name="Text 5"/>
          <p:cNvSpPr/>
          <p:nvPr/>
        </p:nvSpPr>
        <p:spPr>
          <a:xfrm>
            <a:off x="5326405" y="2362274"/>
            <a:ext cx="1702237" cy="533400"/>
          </a:xfrm>
          <a:prstGeom prst="rect">
            <a:avLst/>
          </a:prstGeom>
          <a:noFill/>
          <a:ln/>
        </p:spPr>
        <p:txBody>
          <a:bodyPr wrap="square" lIns="0" tIns="0" rIns="0" bIns="0" rtlCol="0" anchor="t"/>
          <a:lstStyle/>
          <a:p>
            <a:pPr algn="l">
              <a:lnSpc>
                <a:spcPts val="2100"/>
              </a:lnSpc>
            </a:pPr>
            <a:r>
              <a:rPr lang="en-US" sz="1200" b="1" dirty="0">
                <a:solidFill>
                  <a:srgbClr val="2E4530"/>
                </a:solidFill>
                <a:latin typeface="DM Sans" pitchFamily="34" charset="0"/>
                <a:ea typeface="DM Sans" pitchFamily="34" charset="-122"/>
                <a:cs typeface="DM Sans" pitchFamily="34" charset="-120"/>
              </a:rPr>
              <a:t>Time and Cost Efficiency:</a:t>
            </a:r>
            <a:endParaRPr lang="en-US" sz="900" dirty="0"/>
          </a:p>
        </p:txBody>
      </p:sp>
      <p:sp>
        <p:nvSpPr>
          <p:cNvPr id="12" name="Text 6"/>
          <p:cNvSpPr/>
          <p:nvPr/>
        </p:nvSpPr>
        <p:spPr>
          <a:xfrm>
            <a:off x="5326405" y="2872238"/>
            <a:ext cx="1702475" cy="2100263"/>
          </a:xfrm>
          <a:prstGeom prst="rect">
            <a:avLst/>
          </a:prstGeom>
          <a:noFill/>
          <a:ln/>
        </p:spPr>
        <p:txBody>
          <a:bodyPr wrap="square" lIns="0" tIns="0" rIns="0" bIns="0" rtlCol="0" anchor="t"/>
          <a:lstStyle/>
          <a:p>
            <a:pPr algn="l">
              <a:lnSpc>
                <a:spcPts val="1838"/>
              </a:lnSpc>
            </a:pPr>
            <a:r>
              <a:rPr lang="en-US" sz="1100" b="0" dirty="0">
                <a:solidFill>
                  <a:srgbClr val="2E4530"/>
                </a:solidFill>
                <a:latin typeface="DM Sans" pitchFamily="34" charset="0"/>
                <a:ea typeface="DM Sans" pitchFamily="34" charset="-122"/>
                <a:cs typeface="DM Sans" pitchFamily="34" charset="-120"/>
              </a:rPr>
              <a:t>The system reduces the time required for disease identification, enabling farmers to take timely preventive measures. It also minimizes the need for extensive field visits by experts, resulting in cost savings.</a:t>
            </a:r>
            <a:endParaRPr lang="en-US" sz="900" dirty="0"/>
          </a:p>
        </p:txBody>
      </p:sp>
      <p:sp>
        <p:nvSpPr>
          <p:cNvPr id="13" name="Text 7"/>
          <p:cNvSpPr/>
          <p:nvPr/>
        </p:nvSpPr>
        <p:spPr>
          <a:xfrm>
            <a:off x="7235494" y="2592881"/>
            <a:ext cx="1688426" cy="533400"/>
          </a:xfrm>
          <a:prstGeom prst="rect">
            <a:avLst/>
          </a:prstGeom>
          <a:noFill/>
          <a:ln/>
        </p:spPr>
        <p:txBody>
          <a:bodyPr wrap="square" lIns="0" tIns="0" rIns="0" bIns="0" rtlCol="0" anchor="t"/>
          <a:lstStyle/>
          <a:p>
            <a:pPr algn="l">
              <a:lnSpc>
                <a:spcPts val="2100"/>
              </a:lnSpc>
            </a:pPr>
            <a:r>
              <a:rPr lang="en-US" sz="1200" b="1" dirty="0">
                <a:solidFill>
                  <a:srgbClr val="2E4530"/>
                </a:solidFill>
                <a:latin typeface="DM Sans" pitchFamily="34" charset="0"/>
                <a:ea typeface="DM Sans" pitchFamily="34" charset="-122"/>
                <a:cs typeface="DM Sans" pitchFamily="34" charset="-120"/>
              </a:rPr>
              <a:t>Increased Agricultural Productivity:</a:t>
            </a:r>
            <a:endParaRPr lang="en-US" sz="900" dirty="0"/>
          </a:p>
        </p:txBody>
      </p:sp>
      <p:sp>
        <p:nvSpPr>
          <p:cNvPr id="14" name="Text 8"/>
          <p:cNvSpPr/>
          <p:nvPr/>
        </p:nvSpPr>
        <p:spPr>
          <a:xfrm>
            <a:off x="7235446" y="3168957"/>
            <a:ext cx="1818620" cy="1633537"/>
          </a:xfrm>
          <a:prstGeom prst="rect">
            <a:avLst/>
          </a:prstGeom>
          <a:noFill/>
          <a:ln/>
        </p:spPr>
        <p:txBody>
          <a:bodyPr wrap="square" lIns="0" tIns="0" rIns="0" bIns="0" rtlCol="0" anchor="t"/>
          <a:lstStyle/>
          <a:p>
            <a:pPr algn="l">
              <a:lnSpc>
                <a:spcPts val="1838"/>
              </a:lnSpc>
            </a:pPr>
            <a:r>
              <a:rPr lang="en-US" sz="1100" b="0" dirty="0">
                <a:solidFill>
                  <a:srgbClr val="2E4530"/>
                </a:solidFill>
                <a:latin typeface="DM Sans" pitchFamily="34" charset="0"/>
                <a:ea typeface="DM Sans" pitchFamily="34" charset="-122"/>
                <a:cs typeface="DM Sans" pitchFamily="34" charset="-120"/>
              </a:rPr>
              <a:t>By enabling early intervention and targeted disease management, the system contributes to improved crop health, higher yields, and enhanced agricultural productivity.</a:t>
            </a:r>
            <a:endParaRPr lang="en-US" sz="900" dirty="0"/>
          </a:p>
        </p:txBody>
      </p:sp>
      <p:pic>
        <p:nvPicPr>
          <p:cNvPr id="15" name="Image 3" descr="https://external-media.api.pitch.com/provider/icons8/cotton/time-1.svg"/>
          <p:cNvPicPr>
            <a:picLocks noChangeAspect="1"/>
          </p:cNvPicPr>
          <p:nvPr/>
        </p:nvPicPr>
        <p:blipFill>
          <a:blip r:embed="rId8">
            <a:extLst>
              <a:ext uri="{96DAC541-7B7A-43D3-8B79-37D633B846F1}">
                <asvg:svgBlip xmlns:asvg="http://schemas.microsoft.com/office/drawing/2016/SVG/main" xmlns="" r:embed="rId9"/>
              </a:ext>
            </a:extLst>
          </a:blip>
          <a:srcRect t="1602" b="1602"/>
          <a:stretch/>
        </p:blipFill>
        <p:spPr>
          <a:xfrm>
            <a:off x="5185035" y="707963"/>
            <a:ext cx="1704446" cy="1649846"/>
          </a:xfrm>
          <a:prstGeom prst="rect">
            <a:avLst/>
          </a:prstGeom>
        </p:spPr>
      </p:pic>
      <p:pic>
        <p:nvPicPr>
          <p:cNvPr id="16" name="Image 4" descr="https://external-media.api.pitch.com/provider/icons8/nolan/helping-hand.svg"/>
          <p:cNvPicPr>
            <a:picLocks noChangeAspect="1"/>
          </p:cNvPicPr>
          <p:nvPr/>
        </p:nvPicPr>
        <p:blipFill>
          <a:blip r:embed="rId10">
            <a:extLst>
              <a:ext uri="{96DAC541-7B7A-43D3-8B79-37D633B846F1}">
                <asvg:svgBlip xmlns:asvg="http://schemas.microsoft.com/office/drawing/2016/SVG/main" xmlns="" r:embed="rId11"/>
              </a:ext>
            </a:extLst>
          </a:blip>
          <a:srcRect/>
          <a:stretch/>
        </p:blipFill>
        <p:spPr>
          <a:xfrm>
            <a:off x="3538183" y="1881978"/>
            <a:ext cx="1290992" cy="1290992"/>
          </a:xfrm>
          <a:prstGeom prst="rect">
            <a:avLst/>
          </a:prstGeom>
        </p:spPr>
      </p:pic>
      <p:pic>
        <p:nvPicPr>
          <p:cNvPr id="17" name="Image 5" descr="https://pitch-assets-ccb95893-de3f-4266-973c-20049231b248.s3.eu-west-1.amazonaws.com/try-pitch-pdf-export-logo.svg">
            <a:hlinkClick r:id="rId12"/>
          </p:cNvPr>
          <p:cNvPicPr>
            <a:picLocks noChangeAspect="1"/>
          </p:cNvPicPr>
          <p:nvPr/>
        </p:nvPicPr>
        <p:blipFill>
          <a:blip r:embed="rId13">
            <a:extLst>
              <a:ext uri="{96DAC541-7B7A-43D3-8B79-37D633B846F1}">
                <asvg:svgBlip xmlns:asvg="http://schemas.microsoft.com/office/drawing/2016/SVG/main" xmlns="" r:embed="rId14"/>
              </a:ext>
            </a:extLst>
          </a:blip>
          <a:srcRect/>
          <a:stretch/>
        </p:blipFill>
        <p:spPr>
          <a:xfrm>
            <a:off x="136595" y="4803153"/>
            <a:ext cx="515221" cy="227303"/>
          </a:xfrm>
          <a:prstGeom prst="rect">
            <a:avLst/>
          </a:prstGeom>
        </p:spPr>
      </p:pic>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EFEE3"/>
        </a:solidFill>
        <a:effectLst/>
      </p:bgPr>
    </p:bg>
    <p:spTree>
      <p:nvGrpSpPr>
        <p:cNvPr id="1" name=""/>
        <p:cNvGrpSpPr/>
        <p:nvPr/>
      </p:nvGrpSpPr>
      <p:grpSpPr>
        <a:xfrm>
          <a:off x="0" y="0"/>
          <a:ext cx="0" cy="0"/>
          <a:chOff x="0" y="0"/>
          <a:chExt cx="0" cy="0"/>
        </a:xfrm>
      </p:grpSpPr>
      <p:pic>
        <p:nvPicPr>
          <p:cNvPr id="3" name="Image 0" descr="https://media1.giphy.com/media/ilH3RJKH5LKZa/giphy.gif"/>
          <p:cNvPicPr>
            <a:picLocks noChangeAspect="1"/>
          </p:cNvPicPr>
          <p:nvPr/>
        </p:nvPicPr>
        <p:blipFill>
          <a:blip r:embed="rId3"/>
          <a:srcRect l="37151" r="37151"/>
          <a:stretch/>
        </p:blipFill>
        <p:spPr>
          <a:xfrm>
            <a:off x="3459900" y="1128520"/>
            <a:ext cx="1480287" cy="3225799"/>
          </a:xfrm>
          <a:prstGeom prst="rect">
            <a:avLst/>
          </a:prstGeom>
          <a:effectLst>
            <a:outerShdw blurRad="3175" dist="50800" dir="2700000" algn="bl" rotWithShape="0">
              <a:srgbClr val="000000">
                <a:alpha val="100000"/>
              </a:srgbClr>
            </a:outerShdw>
          </a:effectLst>
        </p:spPr>
      </p:pic>
      <p:pic>
        <p:nvPicPr>
          <p:cNvPr id="4" name="Image 1" descr="https://external-media.api.pitch.com/provider/icons8/fluent-systems-regular/circled-record.svg"/>
          <p:cNvPicPr>
            <a:picLocks noChangeAspect="1"/>
          </p:cNvPicPr>
          <p:nvPr/>
        </p:nvPicPr>
        <p:blipFill>
          <a:blip r:embed="rId4">
            <a:extLst>
              <a:ext uri="{96DAC541-7B7A-43D3-8B79-37D633B846F1}">
                <asvg:svgBlip xmlns:asvg="http://schemas.microsoft.com/office/drawing/2016/SVG/main" xmlns="" r:embed="rId5"/>
              </a:ext>
            </a:extLst>
          </a:blip>
          <a:srcRect/>
          <a:stretch/>
        </p:blipFill>
        <p:spPr>
          <a:xfrm>
            <a:off x="4148334" y="3938462"/>
            <a:ext cx="252268" cy="252268"/>
          </a:xfrm>
          <a:prstGeom prst="rect">
            <a:avLst/>
          </a:prstGeom>
        </p:spPr>
      </p:pic>
      <p:pic>
        <p:nvPicPr>
          <p:cNvPr id="5" name="Image 2" descr="https://external-media.api.pitch.com/provider/icons8/fluent-systems-regular/full-screen.svg"/>
          <p:cNvPicPr>
            <a:picLocks noChangeAspect="1"/>
          </p:cNvPicPr>
          <p:nvPr/>
        </p:nvPicPr>
        <p:blipFill>
          <a:blip r:embed="rId6">
            <a:extLst>
              <a:ext uri="{96DAC541-7B7A-43D3-8B79-37D633B846F1}">
                <asvg:svgBlip xmlns:asvg="http://schemas.microsoft.com/office/drawing/2016/SVG/main" xmlns="" r:embed="rId7"/>
              </a:ext>
            </a:extLst>
          </a:blip>
          <a:srcRect/>
          <a:stretch/>
        </p:blipFill>
        <p:spPr>
          <a:xfrm>
            <a:off x="3644997" y="1300529"/>
            <a:ext cx="1267280" cy="1267280"/>
          </a:xfrm>
          <a:prstGeom prst="rect">
            <a:avLst/>
          </a:prstGeom>
        </p:spPr>
      </p:pic>
      <p:sp>
        <p:nvSpPr>
          <p:cNvPr id="6" name="Text 0"/>
          <p:cNvSpPr/>
          <p:nvPr/>
        </p:nvSpPr>
        <p:spPr>
          <a:xfrm>
            <a:off x="476250" y="169245"/>
            <a:ext cx="4940856" cy="495300"/>
          </a:xfrm>
          <a:prstGeom prst="rect">
            <a:avLst/>
          </a:prstGeom>
          <a:noFill/>
          <a:ln/>
        </p:spPr>
        <p:txBody>
          <a:bodyPr wrap="none" lIns="0" tIns="0" rIns="0" bIns="0" rtlCol="0" anchor="t">
            <a:spAutoFit/>
          </a:bodyPr>
          <a:lstStyle/>
          <a:p>
            <a:pPr algn="l">
              <a:lnSpc>
                <a:spcPts val="3900"/>
              </a:lnSpc>
            </a:pPr>
            <a:r>
              <a:rPr lang="en-US" sz="3000" b="1" kern="0" spc="-24" dirty="0">
                <a:solidFill>
                  <a:srgbClr val="4C956C"/>
                </a:solidFill>
                <a:latin typeface="Career" pitchFamily="34" charset="0"/>
                <a:ea typeface="Career" pitchFamily="34" charset="-122"/>
                <a:cs typeface="Career" pitchFamily="34" charset="-120"/>
              </a:rPr>
              <a:t>Methodology and Approach</a:t>
            </a:r>
            <a:endParaRPr lang="en-US" sz="3000" dirty="0"/>
          </a:p>
        </p:txBody>
      </p:sp>
      <p:sp>
        <p:nvSpPr>
          <p:cNvPr id="7" name="Text 1"/>
          <p:cNvSpPr/>
          <p:nvPr/>
        </p:nvSpPr>
        <p:spPr>
          <a:xfrm>
            <a:off x="5248777" y="860929"/>
            <a:ext cx="3328749" cy="1706880"/>
          </a:xfrm>
          <a:prstGeom prst="rect">
            <a:avLst/>
          </a:prstGeom>
          <a:noFill/>
          <a:ln/>
        </p:spPr>
        <p:txBody>
          <a:bodyPr wrap="square" lIns="0" tIns="0" rIns="0" bIns="0" rtlCol="0" anchor="t"/>
          <a:lstStyle/>
          <a:p>
            <a:pPr marL="190500" indent="-190500" algn="l">
              <a:lnSpc>
                <a:spcPts val="1920"/>
              </a:lnSpc>
              <a:buSzPct val="100000"/>
              <a:buChar char="•"/>
            </a:pPr>
            <a:r>
              <a:rPr lang="en-US" sz="1200" b="0" kern="0" spc="-12" dirty="0">
                <a:solidFill>
                  <a:srgbClr val="000000"/>
                </a:solidFill>
                <a:latin typeface="Karasuma Gothic" pitchFamily="34" charset="0"/>
                <a:ea typeface="Karasuma Gothic" pitchFamily="34" charset="-122"/>
                <a:cs typeface="Karasuma Gothic" pitchFamily="34" charset="-120"/>
              </a:rPr>
              <a:t>Data Collection and </a:t>
            </a:r>
            <a:r>
              <a:rPr lang="en-US" sz="1200" b="0" kern="0" spc="-12" dirty="0" smtClean="0">
                <a:solidFill>
                  <a:srgbClr val="000000"/>
                </a:solidFill>
                <a:latin typeface="Karasuma Gothic" pitchFamily="34" charset="0"/>
                <a:ea typeface="Karasuma Gothic" pitchFamily="34" charset="-122"/>
                <a:cs typeface="Karasuma Gothic" pitchFamily="34" charset="-120"/>
              </a:rPr>
              <a:t>Pre-processing – </a:t>
            </a:r>
            <a:r>
              <a:rPr lang="en-US" sz="1200" kern="0" spc="-12" dirty="0" smtClean="0">
                <a:solidFill>
                  <a:srgbClr val="000000"/>
                </a:solidFill>
                <a:latin typeface="Karasuma Gothic" pitchFamily="34" charset="0"/>
                <a:ea typeface="Karasuma Gothic" pitchFamily="34" charset="-122"/>
                <a:cs typeface="Karasuma Gothic" pitchFamily="34" charset="-120"/>
              </a:rPr>
              <a:t>use of Plant Village dataset from </a:t>
            </a:r>
            <a:r>
              <a:rPr lang="en-US" sz="1200" kern="0" spc="-12" dirty="0" err="1" smtClean="0">
                <a:solidFill>
                  <a:srgbClr val="000000"/>
                </a:solidFill>
                <a:latin typeface="Karasuma Gothic" pitchFamily="34" charset="0"/>
                <a:ea typeface="Karasuma Gothic" pitchFamily="34" charset="-122"/>
                <a:cs typeface="Karasuma Gothic" pitchFamily="34" charset="-120"/>
              </a:rPr>
              <a:t>Kaggle</a:t>
            </a:r>
            <a:endParaRPr lang="en-US" sz="1200" dirty="0"/>
          </a:p>
          <a:p>
            <a:pPr marL="190500" indent="-190500" algn="l">
              <a:lnSpc>
                <a:spcPts val="1920"/>
              </a:lnSpc>
              <a:buSzPct val="100000"/>
              <a:buChar char="•"/>
            </a:pPr>
            <a:r>
              <a:rPr lang="en-US" sz="1200" b="0" kern="0" spc="-12" dirty="0">
                <a:solidFill>
                  <a:srgbClr val="000000"/>
                </a:solidFill>
                <a:latin typeface="Karasuma Gothic" pitchFamily="34" charset="0"/>
                <a:ea typeface="Karasuma Gothic" pitchFamily="34" charset="-122"/>
                <a:cs typeface="Karasuma Gothic" pitchFamily="34" charset="-120"/>
              </a:rPr>
              <a:t>Feature Extraction</a:t>
            </a:r>
            <a:endParaRPr lang="en-US" sz="1200" dirty="0"/>
          </a:p>
          <a:p>
            <a:pPr marL="190500" indent="-190500" algn="l">
              <a:lnSpc>
                <a:spcPts val="1920"/>
              </a:lnSpc>
              <a:buSzPct val="100000"/>
              <a:buChar char="•"/>
            </a:pPr>
            <a:r>
              <a:rPr lang="en-US" sz="1200" b="0" kern="0" spc="-12" dirty="0">
                <a:solidFill>
                  <a:srgbClr val="000000"/>
                </a:solidFill>
                <a:latin typeface="Karasuma Gothic" pitchFamily="34" charset="0"/>
                <a:ea typeface="Karasuma Gothic" pitchFamily="34" charset="-122"/>
                <a:cs typeface="Karasuma Gothic" pitchFamily="34" charset="-120"/>
              </a:rPr>
              <a:t>NN Model Architecture and Training</a:t>
            </a:r>
            <a:endParaRPr lang="en-US" sz="1200" dirty="0"/>
          </a:p>
          <a:p>
            <a:pPr marL="190500" indent="-190500" algn="l">
              <a:lnSpc>
                <a:spcPts val="1920"/>
              </a:lnSpc>
              <a:buSzPct val="100000"/>
              <a:buChar char="•"/>
            </a:pPr>
            <a:r>
              <a:rPr lang="en-US" sz="1200" b="0" kern="0" spc="-12" dirty="0">
                <a:solidFill>
                  <a:srgbClr val="000000"/>
                </a:solidFill>
                <a:latin typeface="Karasuma Gothic" pitchFamily="34" charset="0"/>
                <a:ea typeface="Karasuma Gothic" pitchFamily="34" charset="-122"/>
                <a:cs typeface="Karasuma Gothic" pitchFamily="34" charset="-120"/>
              </a:rPr>
              <a:t>Model Evaluation</a:t>
            </a:r>
            <a:endParaRPr lang="en-US" sz="1200" dirty="0"/>
          </a:p>
          <a:p>
            <a:pPr marL="190500" indent="-190500" algn="l">
              <a:lnSpc>
                <a:spcPts val="1920"/>
              </a:lnSpc>
              <a:buSzPct val="100000"/>
              <a:buChar char="•"/>
            </a:pPr>
            <a:r>
              <a:rPr lang="en-US" sz="1200" b="0" kern="0" spc="-12" dirty="0">
                <a:solidFill>
                  <a:srgbClr val="000000"/>
                </a:solidFill>
                <a:latin typeface="Karasuma Gothic" pitchFamily="34" charset="0"/>
                <a:ea typeface="Karasuma Gothic" pitchFamily="34" charset="-122"/>
                <a:cs typeface="Karasuma Gothic" pitchFamily="34" charset="-120"/>
              </a:rPr>
              <a:t>UI Development</a:t>
            </a:r>
            <a:endParaRPr lang="en-US" sz="1200" dirty="0"/>
          </a:p>
          <a:p>
            <a:pPr marL="190500" indent="-190500" algn="l">
              <a:lnSpc>
                <a:spcPts val="1920"/>
              </a:lnSpc>
              <a:buSzPct val="100000"/>
              <a:buChar char="•"/>
            </a:pPr>
            <a:r>
              <a:rPr lang="en-US" sz="1200" b="0" kern="0" spc="-12" dirty="0">
                <a:solidFill>
                  <a:srgbClr val="000000"/>
                </a:solidFill>
                <a:latin typeface="Karasuma Gothic" pitchFamily="34" charset="0"/>
                <a:ea typeface="Karasuma Gothic" pitchFamily="34" charset="-122"/>
                <a:cs typeface="Karasuma Gothic" pitchFamily="34" charset="-120"/>
              </a:rPr>
              <a:t>Real time Plant and plant disease detection</a:t>
            </a:r>
            <a:endParaRPr lang="en-US" sz="1200" dirty="0"/>
          </a:p>
          <a:p>
            <a:pPr algn="l">
              <a:lnSpc>
                <a:spcPts val="1920"/>
              </a:lnSpc>
            </a:pPr>
            <a:endParaRPr lang="en-US" sz="1200" dirty="0"/>
          </a:p>
        </p:txBody>
      </p:sp>
      <p:sp>
        <p:nvSpPr>
          <p:cNvPr id="8" name="Text 2"/>
          <p:cNvSpPr/>
          <p:nvPr/>
        </p:nvSpPr>
        <p:spPr>
          <a:xfrm>
            <a:off x="197042" y="1471078"/>
            <a:ext cx="3102891" cy="2966970"/>
          </a:xfrm>
          <a:prstGeom prst="homePlate">
            <a:avLst/>
          </a:prstGeom>
          <a:solidFill>
            <a:srgbClr val="E7FFA4"/>
          </a:solidFill>
          <a:ln w="5292">
            <a:solidFill>
              <a:srgbClr val="4C956C"/>
            </a:solidFill>
          </a:ln>
        </p:spPr>
        <p:txBody>
          <a:bodyPr wrap="square" lIns="172383" tIns="350267" rIns="172383" bIns="350267" rtlCol="0" anchor="ctr"/>
          <a:lstStyle/>
          <a:p>
            <a:pPr algn="l">
              <a:lnSpc>
                <a:spcPts val="1920"/>
              </a:lnSpc>
            </a:pPr>
            <a:r>
              <a:rPr lang="en-US" sz="1200" kern="0" spc="-12" dirty="0">
                <a:solidFill>
                  <a:srgbClr val="000000"/>
                </a:solidFill>
              </a:rPr>
              <a:t>Waterfall model, </a:t>
            </a:r>
            <a:r>
              <a:rPr lang="en-US" sz="1200" b="0" kern="0" spc="-12" dirty="0">
                <a:solidFill>
                  <a:srgbClr val="000000"/>
                </a:solidFill>
              </a:rPr>
              <a:t>that follows a sequential and linear approach will be used here</a:t>
            </a:r>
            <a:endParaRPr lang="en-US" sz="1200" dirty="0"/>
          </a:p>
          <a:p>
            <a:pPr algn="l">
              <a:lnSpc>
                <a:spcPts val="1920"/>
              </a:lnSpc>
            </a:pPr>
            <a:endParaRPr lang="en-US" sz="1200" dirty="0"/>
          </a:p>
          <a:p>
            <a:pPr marL="190500" indent="-190500" algn="l">
              <a:lnSpc>
                <a:spcPts val="1920"/>
              </a:lnSpc>
              <a:buSzPct val="100000"/>
              <a:buChar char="•"/>
            </a:pPr>
            <a:r>
              <a:rPr lang="en-US" sz="1200" kern="0" spc="-12" dirty="0">
                <a:solidFill>
                  <a:srgbClr val="000000"/>
                </a:solidFill>
              </a:rPr>
              <a:t>Python for ML</a:t>
            </a:r>
            <a:endParaRPr lang="en-US" sz="1200" dirty="0"/>
          </a:p>
          <a:p>
            <a:pPr marL="190500" indent="-190500" algn="l">
              <a:lnSpc>
                <a:spcPts val="1920"/>
              </a:lnSpc>
              <a:buSzPct val="100000"/>
              <a:buChar char="•"/>
            </a:pPr>
            <a:r>
              <a:rPr lang="en-US" sz="1200" kern="0" spc="-12" dirty="0" smtClean="0">
                <a:solidFill>
                  <a:srgbClr val="000000"/>
                </a:solidFill>
              </a:rPr>
              <a:t>Python Flask API</a:t>
            </a:r>
          </a:p>
          <a:p>
            <a:pPr marL="190500" indent="-190500" algn="l">
              <a:lnSpc>
                <a:spcPts val="1920"/>
              </a:lnSpc>
              <a:buSzPct val="100000"/>
              <a:buChar char="•"/>
            </a:pPr>
            <a:r>
              <a:rPr lang="en-IN" sz="1200" kern="0" spc="-12" dirty="0" smtClean="0">
                <a:solidFill>
                  <a:srgbClr val="000000"/>
                </a:solidFill>
              </a:rPr>
              <a:t>HTML/CSS/JS</a:t>
            </a:r>
            <a:endParaRPr lang="en-US" sz="1200" dirty="0"/>
          </a:p>
          <a:p>
            <a:pPr algn="l">
              <a:lnSpc>
                <a:spcPts val="1920"/>
              </a:lnSpc>
            </a:pPr>
            <a:endParaRPr lang="en-US" sz="1200" dirty="0"/>
          </a:p>
          <a:p>
            <a:pPr algn="l">
              <a:lnSpc>
                <a:spcPts val="1920"/>
              </a:lnSpc>
            </a:pPr>
            <a:endParaRPr lang="en-US" sz="1200" dirty="0"/>
          </a:p>
          <a:p>
            <a:pPr algn="l">
              <a:lnSpc>
                <a:spcPts val="1920"/>
              </a:lnSpc>
            </a:pPr>
            <a:r>
              <a:rPr lang="en-US" sz="1200" kern="0" spc="-12" dirty="0">
                <a:solidFill>
                  <a:srgbClr val="000000"/>
                </a:solidFill>
              </a:rPr>
              <a:t>Libraries like pandas, TensorFlow, numpy, etc. will be used</a:t>
            </a:r>
            <a:endParaRPr lang="en-US" sz="1200" dirty="0"/>
          </a:p>
        </p:txBody>
      </p:sp>
      <p:pic>
        <p:nvPicPr>
          <p:cNvPr id="9" name="Image 3" descr="https://pitch-assets-ccb95893-de3f-4266-973c-20049231b248.s3.eu-west-1.amazonaws.com/try-pitch-pdf-export-logo.svg">
            <a:hlinkClick r:id="rId8"/>
          </p:cNvPr>
          <p:cNvPicPr>
            <a:picLocks noChangeAspect="1"/>
          </p:cNvPicPr>
          <p:nvPr/>
        </p:nvPicPr>
        <p:blipFill>
          <a:blip r:embed="rId9">
            <a:extLst>
              <a:ext uri="{96DAC541-7B7A-43D3-8B79-37D633B846F1}">
                <asvg:svgBlip xmlns:asvg="http://schemas.microsoft.com/office/drawing/2016/SVG/main" xmlns="" r:embed="rId10"/>
              </a:ext>
            </a:extLst>
          </a:blip>
          <a:srcRect/>
          <a:stretch/>
        </p:blipFill>
        <p:spPr>
          <a:xfrm>
            <a:off x="136595" y="4803153"/>
            <a:ext cx="515221" cy="227303"/>
          </a:xfrm>
          <a:prstGeom prst="rect">
            <a:avLst/>
          </a:prstGeom>
        </p:spPr>
      </p:pic>
      <p:graphicFrame>
        <p:nvGraphicFramePr>
          <p:cNvPr id="10" name="Diagram 9"/>
          <p:cNvGraphicFramePr/>
          <p:nvPr/>
        </p:nvGraphicFramePr>
        <p:xfrm>
          <a:off x="5248778" y="1812022"/>
          <a:ext cx="3719054" cy="367557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a:gsLst>
            <a:gs pos="0">
              <a:srgbClr val="E7FFA4"/>
            </a:gs>
            <a:gs pos="100000">
              <a:srgbClr val="AAFFA4"/>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476265" y="225064"/>
            <a:ext cx="8192095" cy="590550"/>
          </a:xfrm>
          <a:prstGeom prst="rect">
            <a:avLst/>
          </a:prstGeom>
          <a:noFill/>
          <a:ln/>
        </p:spPr>
        <p:txBody>
          <a:bodyPr wrap="square" lIns="0" tIns="0" rIns="0" bIns="0" rtlCol="0" anchor="t"/>
          <a:lstStyle/>
          <a:p>
            <a:pPr algn="ctr">
              <a:lnSpc>
                <a:spcPts val="4500"/>
              </a:lnSpc>
            </a:pPr>
            <a:r>
              <a:rPr lang="en-US" sz="3800" b="1" kern="0" spc="-48" dirty="0">
                <a:solidFill>
                  <a:srgbClr val="292924"/>
                </a:solidFill>
                <a:latin typeface="DM Mono" pitchFamily="34" charset="0"/>
                <a:ea typeface="DM Mono" pitchFamily="34" charset="-122"/>
                <a:cs typeface="DM Mono" pitchFamily="34" charset="-120"/>
              </a:rPr>
              <a:t>DFD</a:t>
            </a:r>
            <a:endParaRPr lang="en-US" sz="3750" dirty="0"/>
          </a:p>
        </p:txBody>
      </p:sp>
      <p:sp>
        <p:nvSpPr>
          <p:cNvPr id="4" name="Text 1"/>
          <p:cNvSpPr/>
          <p:nvPr/>
        </p:nvSpPr>
        <p:spPr>
          <a:xfrm>
            <a:off x="847834" y="922191"/>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a:solidFill>
                  <a:srgbClr val="504F48"/>
                </a:solidFill>
              </a:rPr>
              <a:t>Input Plant image</a:t>
            </a:r>
            <a:endParaRPr lang="en-US" sz="750" dirty="0"/>
          </a:p>
        </p:txBody>
      </p:sp>
      <p:sp>
        <p:nvSpPr>
          <p:cNvPr id="5" name="Shape 2"/>
          <p:cNvSpPr/>
          <p:nvPr/>
        </p:nvSpPr>
        <p:spPr>
          <a:xfrm>
            <a:off x="1895716" y="1446066"/>
            <a:ext cx="1172397" cy="0"/>
          </a:xfrm>
          <a:prstGeom prst="line">
            <a:avLst/>
          </a:prstGeom>
          <a:solidFill>
            <a:srgbClr val="878581"/>
          </a:solidFill>
          <a:ln w="21167">
            <a:solidFill>
              <a:srgbClr val="878581"/>
            </a:solidFill>
            <a:prstDash val="solid"/>
            <a:headEnd type="none"/>
            <a:tailEnd type="triangle"/>
          </a:ln>
        </p:spPr>
      </p:sp>
      <p:sp>
        <p:nvSpPr>
          <p:cNvPr id="6" name="Text 3"/>
          <p:cNvSpPr/>
          <p:nvPr/>
        </p:nvSpPr>
        <p:spPr>
          <a:xfrm>
            <a:off x="5439843" y="918434"/>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a:solidFill>
                  <a:srgbClr val="504F48"/>
                </a:solidFill>
              </a:rPr>
              <a:t>Feature Extraction</a:t>
            </a:r>
            <a:endParaRPr lang="en-US" sz="750" dirty="0"/>
          </a:p>
        </p:txBody>
      </p:sp>
      <p:sp>
        <p:nvSpPr>
          <p:cNvPr id="7" name="Text 4"/>
          <p:cNvSpPr/>
          <p:nvPr/>
        </p:nvSpPr>
        <p:spPr>
          <a:xfrm>
            <a:off x="3067535" y="918434"/>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a:solidFill>
                  <a:srgbClr val="504F48"/>
                </a:solidFill>
              </a:rPr>
              <a:t>Image Pre-processing</a:t>
            </a:r>
            <a:endParaRPr lang="en-US" sz="750" dirty="0"/>
          </a:p>
        </p:txBody>
      </p:sp>
      <p:sp>
        <p:nvSpPr>
          <p:cNvPr id="8" name="Text 5"/>
          <p:cNvSpPr/>
          <p:nvPr/>
        </p:nvSpPr>
        <p:spPr>
          <a:xfrm>
            <a:off x="3067535" y="2611611"/>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a:solidFill>
                  <a:srgbClr val="504F48"/>
                </a:solidFill>
              </a:rPr>
              <a:t> Training  images set</a:t>
            </a:r>
            <a:endParaRPr lang="en-US" sz="750" dirty="0"/>
          </a:p>
        </p:txBody>
      </p:sp>
      <p:sp>
        <p:nvSpPr>
          <p:cNvPr id="9" name="Text 6"/>
          <p:cNvSpPr/>
          <p:nvPr/>
        </p:nvSpPr>
        <p:spPr>
          <a:xfrm>
            <a:off x="844077" y="2732552"/>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a:solidFill>
                  <a:srgbClr val="504F48"/>
                </a:solidFill>
              </a:rPr>
              <a:t>Images from loaded dataset </a:t>
            </a:r>
            <a:endParaRPr lang="en-US" sz="750" dirty="0"/>
          </a:p>
        </p:txBody>
      </p:sp>
      <p:sp>
        <p:nvSpPr>
          <p:cNvPr id="10" name="Text 7"/>
          <p:cNvSpPr/>
          <p:nvPr/>
        </p:nvSpPr>
        <p:spPr>
          <a:xfrm>
            <a:off x="5439843" y="2574398"/>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smtClean="0">
                <a:solidFill>
                  <a:srgbClr val="504F48"/>
                </a:solidFill>
              </a:rPr>
              <a:t>Neural Network Model</a:t>
            </a:r>
            <a:endParaRPr lang="en-US" sz="750" dirty="0"/>
          </a:p>
        </p:txBody>
      </p:sp>
      <p:sp>
        <p:nvSpPr>
          <p:cNvPr id="11" name="Shape 8"/>
          <p:cNvSpPr/>
          <p:nvPr/>
        </p:nvSpPr>
        <p:spPr>
          <a:xfrm>
            <a:off x="4115274" y="1442309"/>
            <a:ext cx="1324586" cy="0"/>
          </a:xfrm>
          <a:prstGeom prst="line">
            <a:avLst/>
          </a:prstGeom>
          <a:solidFill>
            <a:srgbClr val="878581"/>
          </a:solidFill>
          <a:ln w="21167">
            <a:solidFill>
              <a:srgbClr val="878581"/>
            </a:solidFill>
            <a:prstDash val="solid"/>
            <a:headEnd type="none"/>
            <a:tailEnd type="triangle"/>
          </a:ln>
        </p:spPr>
      </p:sp>
      <p:sp>
        <p:nvSpPr>
          <p:cNvPr id="12" name="Shape 9"/>
          <p:cNvSpPr/>
          <p:nvPr/>
        </p:nvSpPr>
        <p:spPr>
          <a:xfrm>
            <a:off x="1895880" y="3260185"/>
            <a:ext cx="1171909" cy="0"/>
          </a:xfrm>
          <a:prstGeom prst="line">
            <a:avLst/>
          </a:prstGeom>
          <a:solidFill>
            <a:srgbClr val="878581"/>
          </a:solidFill>
          <a:ln w="21167">
            <a:solidFill>
              <a:srgbClr val="878581"/>
            </a:solidFill>
            <a:prstDash val="solid"/>
            <a:headEnd type="none"/>
            <a:tailEnd type="triangle"/>
          </a:ln>
        </p:spPr>
      </p:sp>
      <p:sp>
        <p:nvSpPr>
          <p:cNvPr id="13" name="Shape 10"/>
          <p:cNvSpPr/>
          <p:nvPr/>
        </p:nvSpPr>
        <p:spPr>
          <a:xfrm>
            <a:off x="4115394" y="3139019"/>
            <a:ext cx="1324458" cy="0"/>
          </a:xfrm>
          <a:prstGeom prst="line">
            <a:avLst/>
          </a:prstGeom>
          <a:solidFill>
            <a:srgbClr val="878581"/>
          </a:solidFill>
          <a:ln w="21167">
            <a:solidFill>
              <a:srgbClr val="878581"/>
            </a:solidFill>
            <a:prstDash val="solid"/>
            <a:headEnd type="none"/>
            <a:tailEnd type="triangle"/>
          </a:ln>
        </p:spPr>
      </p:sp>
      <p:sp>
        <p:nvSpPr>
          <p:cNvPr id="14" name="Text 11"/>
          <p:cNvSpPr/>
          <p:nvPr/>
        </p:nvSpPr>
        <p:spPr>
          <a:xfrm>
            <a:off x="6199484" y="4209969"/>
            <a:ext cx="1249940" cy="711197"/>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smtClean="0">
                <a:solidFill>
                  <a:srgbClr val="504F48"/>
                </a:solidFill>
              </a:rPr>
              <a:t>Healthy</a:t>
            </a:r>
            <a:endParaRPr lang="en-US" sz="750" dirty="0"/>
          </a:p>
        </p:txBody>
      </p:sp>
      <p:sp>
        <p:nvSpPr>
          <p:cNvPr id="16" name="Text 13"/>
          <p:cNvSpPr/>
          <p:nvPr/>
        </p:nvSpPr>
        <p:spPr>
          <a:xfrm>
            <a:off x="7092050" y="2728795"/>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smtClean="0">
                <a:solidFill>
                  <a:srgbClr val="504F48"/>
                </a:solidFill>
              </a:rPr>
              <a:t>Plant Leaf class/type</a:t>
            </a:r>
            <a:endParaRPr lang="en-US" sz="750" dirty="0"/>
          </a:p>
        </p:txBody>
      </p:sp>
      <p:sp>
        <p:nvSpPr>
          <p:cNvPr id="17" name="Text 14"/>
          <p:cNvSpPr/>
          <p:nvPr/>
        </p:nvSpPr>
        <p:spPr>
          <a:xfrm>
            <a:off x="7656146" y="4209967"/>
            <a:ext cx="1150085" cy="711199"/>
          </a:xfrm>
          <a:prstGeom prst="roundRect">
            <a:avLst>
              <a:gd name="adj" fmla="val 18192"/>
            </a:avLst>
          </a:prstGeom>
          <a:solidFill>
            <a:srgbClr val="000000">
              <a:alpha val="0"/>
            </a:srgbClr>
          </a:solidFill>
          <a:ln w="21167">
            <a:solidFill>
              <a:srgbClr val="878581"/>
            </a:solidFill>
          </a:ln>
        </p:spPr>
        <p:txBody>
          <a:bodyPr wrap="square" lIns="63894" tIns="83961" rIns="63894" bIns="83961" rtlCol="0" anchor="ctr"/>
          <a:lstStyle/>
          <a:p>
            <a:pPr algn="ctr">
              <a:lnSpc>
                <a:spcPts val="2100"/>
              </a:lnSpc>
            </a:pPr>
            <a:r>
              <a:rPr lang="en-IN" sz="1100" dirty="0" smtClean="0">
                <a:solidFill>
                  <a:srgbClr val="504F48"/>
                </a:solidFill>
              </a:rPr>
              <a:t>Unhealthy</a:t>
            </a:r>
            <a:endParaRPr lang="en-US" sz="750" dirty="0"/>
          </a:p>
        </p:txBody>
      </p:sp>
      <p:sp>
        <p:nvSpPr>
          <p:cNvPr id="19" name="Shape 16"/>
          <p:cNvSpPr/>
          <p:nvPr/>
        </p:nvSpPr>
        <p:spPr>
          <a:xfrm>
            <a:off x="6483946" y="3274809"/>
            <a:ext cx="607949" cy="0"/>
          </a:xfrm>
          <a:prstGeom prst="line">
            <a:avLst/>
          </a:prstGeom>
          <a:solidFill>
            <a:srgbClr val="878581"/>
          </a:solidFill>
          <a:ln w="21167">
            <a:solidFill>
              <a:srgbClr val="878581"/>
            </a:solidFill>
            <a:prstDash val="solid"/>
            <a:headEnd type="none"/>
            <a:tailEnd type="triangle"/>
          </a:ln>
        </p:spPr>
      </p:sp>
      <p:sp>
        <p:nvSpPr>
          <p:cNvPr id="20" name="Shape 17"/>
          <p:cNvSpPr/>
          <p:nvPr/>
        </p:nvSpPr>
        <p:spPr>
          <a:xfrm rot="5400000">
            <a:off x="5577208" y="2283700"/>
            <a:ext cx="659882" cy="0"/>
          </a:xfrm>
          <a:prstGeom prst="line">
            <a:avLst/>
          </a:prstGeom>
          <a:solidFill>
            <a:srgbClr val="878581"/>
          </a:solidFill>
          <a:ln w="21167">
            <a:solidFill>
              <a:srgbClr val="878581"/>
            </a:solidFill>
            <a:prstDash val="solid"/>
            <a:headEnd type="none"/>
            <a:tailEnd type="triangle"/>
          </a:ln>
        </p:spPr>
      </p:sp>
      <p:sp>
        <p:nvSpPr>
          <p:cNvPr id="21" name="Shape 18"/>
          <p:cNvSpPr/>
          <p:nvPr/>
        </p:nvSpPr>
        <p:spPr>
          <a:xfrm rot="5400000">
            <a:off x="7061504" y="3615326"/>
            <a:ext cx="420497" cy="768784"/>
          </a:xfrm>
          <a:prstGeom prst="line">
            <a:avLst/>
          </a:prstGeom>
          <a:solidFill>
            <a:srgbClr val="878581"/>
          </a:solidFill>
          <a:ln w="21167">
            <a:solidFill>
              <a:srgbClr val="878581"/>
            </a:solidFill>
            <a:prstDash val="solid"/>
            <a:headEnd type="none"/>
            <a:tailEnd type="triangle"/>
          </a:ln>
        </p:spPr>
      </p:sp>
      <p:sp>
        <p:nvSpPr>
          <p:cNvPr id="22" name="Shape 19"/>
          <p:cNvSpPr/>
          <p:nvPr/>
        </p:nvSpPr>
        <p:spPr>
          <a:xfrm rot="5400000" flipV="1">
            <a:off x="7767966" y="3656057"/>
            <a:ext cx="442091" cy="665733"/>
          </a:xfrm>
          <a:prstGeom prst="line">
            <a:avLst/>
          </a:prstGeom>
          <a:solidFill>
            <a:srgbClr val="878581"/>
          </a:solidFill>
          <a:ln w="21167">
            <a:solidFill>
              <a:srgbClr val="878581"/>
            </a:solidFill>
            <a:prstDash val="solid"/>
            <a:headEnd type="none"/>
            <a:tailEnd type="triangle"/>
          </a:ln>
        </p:spPr>
      </p:sp>
      <p:pic>
        <p:nvPicPr>
          <p:cNvPr id="23"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xmlns="" r:embed="rId5"/>
              </a:ext>
            </a:extLst>
          </a:blip>
          <a:srcRect/>
          <a:stretch/>
        </p:blipFill>
        <p:spPr>
          <a:xfrm>
            <a:off x="136595" y="4803153"/>
            <a:ext cx="515221" cy="227303"/>
          </a:xfrm>
          <a:prstGeom prst="rect">
            <a:avLst/>
          </a:prstGeom>
        </p:spPr>
      </p:pic>
      <p:sp>
        <p:nvSpPr>
          <p:cNvPr id="24" name="Text 0"/>
          <p:cNvSpPr/>
          <p:nvPr/>
        </p:nvSpPr>
        <p:spPr>
          <a:xfrm>
            <a:off x="476561" y="225064"/>
            <a:ext cx="8192095" cy="590550"/>
          </a:xfrm>
          <a:prstGeom prst="rect">
            <a:avLst/>
          </a:prstGeom>
          <a:noFill/>
          <a:ln/>
        </p:spPr>
        <p:txBody>
          <a:bodyPr wrap="square" lIns="0" tIns="0" rIns="0" bIns="0" rtlCol="0" anchor="t"/>
          <a:lstStyle/>
          <a:p>
            <a:pPr algn="ctr">
              <a:lnSpc>
                <a:spcPts val="4500"/>
              </a:lnSpc>
            </a:pPr>
            <a:r>
              <a:rPr lang="en-US" sz="3800" b="1" kern="0" spc="-48" dirty="0">
                <a:solidFill>
                  <a:srgbClr val="292924"/>
                </a:solidFill>
                <a:latin typeface="DM Mono" pitchFamily="34" charset="0"/>
                <a:ea typeface="DM Mono" pitchFamily="34" charset="-122"/>
                <a:cs typeface="DM Mono" pitchFamily="34" charset="-120"/>
              </a:rPr>
              <a:t>DFD</a:t>
            </a:r>
            <a:endParaRPr lang="en-US" sz="3750" dirty="0"/>
          </a:p>
        </p:txBody>
      </p:sp>
      <p:sp>
        <p:nvSpPr>
          <p:cNvPr id="25" name="Text 1"/>
          <p:cNvSpPr/>
          <p:nvPr/>
        </p:nvSpPr>
        <p:spPr>
          <a:xfrm>
            <a:off x="848130" y="922191"/>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a:solidFill>
                  <a:srgbClr val="504F48"/>
                </a:solidFill>
              </a:rPr>
              <a:t>Input Plant image</a:t>
            </a:r>
            <a:endParaRPr lang="en-US" sz="750" dirty="0"/>
          </a:p>
        </p:txBody>
      </p:sp>
      <p:sp>
        <p:nvSpPr>
          <p:cNvPr id="26" name="Shape 2"/>
          <p:cNvSpPr/>
          <p:nvPr/>
        </p:nvSpPr>
        <p:spPr>
          <a:xfrm>
            <a:off x="1896012" y="1446066"/>
            <a:ext cx="1172397" cy="0"/>
          </a:xfrm>
          <a:prstGeom prst="line">
            <a:avLst/>
          </a:prstGeom>
          <a:solidFill>
            <a:srgbClr val="878581"/>
          </a:solidFill>
          <a:ln w="21167">
            <a:solidFill>
              <a:srgbClr val="878581"/>
            </a:solidFill>
            <a:prstDash val="solid"/>
            <a:headEnd type="none"/>
            <a:tailEnd type="triangle"/>
          </a:ln>
        </p:spPr>
      </p:sp>
      <p:sp>
        <p:nvSpPr>
          <p:cNvPr id="27" name="Text 3"/>
          <p:cNvSpPr/>
          <p:nvPr/>
        </p:nvSpPr>
        <p:spPr>
          <a:xfrm>
            <a:off x="5440139" y="918434"/>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a:solidFill>
                  <a:srgbClr val="504F48"/>
                </a:solidFill>
              </a:rPr>
              <a:t>Feature Extraction</a:t>
            </a:r>
            <a:endParaRPr lang="en-US" sz="750" dirty="0"/>
          </a:p>
        </p:txBody>
      </p:sp>
      <p:sp>
        <p:nvSpPr>
          <p:cNvPr id="28" name="Text 4"/>
          <p:cNvSpPr/>
          <p:nvPr/>
        </p:nvSpPr>
        <p:spPr>
          <a:xfrm>
            <a:off x="3067831" y="918434"/>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a:solidFill>
                  <a:srgbClr val="504F48"/>
                </a:solidFill>
              </a:rPr>
              <a:t>Image Pre-processing</a:t>
            </a:r>
            <a:endParaRPr lang="en-US" sz="750" dirty="0"/>
          </a:p>
        </p:txBody>
      </p:sp>
      <p:sp>
        <p:nvSpPr>
          <p:cNvPr id="29" name="Text 5"/>
          <p:cNvSpPr/>
          <p:nvPr/>
        </p:nvSpPr>
        <p:spPr>
          <a:xfrm>
            <a:off x="3067831" y="2611611"/>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a:solidFill>
                  <a:srgbClr val="504F48"/>
                </a:solidFill>
              </a:rPr>
              <a:t> Training  images set</a:t>
            </a:r>
            <a:endParaRPr lang="en-US" sz="750" dirty="0"/>
          </a:p>
        </p:txBody>
      </p:sp>
      <p:sp>
        <p:nvSpPr>
          <p:cNvPr id="30" name="Text 6"/>
          <p:cNvSpPr/>
          <p:nvPr/>
        </p:nvSpPr>
        <p:spPr>
          <a:xfrm>
            <a:off x="844373" y="2732552"/>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a:solidFill>
                  <a:srgbClr val="504F48"/>
                </a:solidFill>
              </a:rPr>
              <a:t>Images from loaded dataset </a:t>
            </a:r>
            <a:endParaRPr lang="en-US" sz="750" dirty="0"/>
          </a:p>
        </p:txBody>
      </p:sp>
      <p:sp>
        <p:nvSpPr>
          <p:cNvPr id="31" name="Text 7"/>
          <p:cNvSpPr/>
          <p:nvPr/>
        </p:nvSpPr>
        <p:spPr>
          <a:xfrm>
            <a:off x="5440139" y="2574398"/>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smtClean="0">
                <a:solidFill>
                  <a:srgbClr val="504F48"/>
                </a:solidFill>
              </a:rPr>
              <a:t>Neural Network Model</a:t>
            </a:r>
            <a:endParaRPr lang="en-US" sz="750" dirty="0"/>
          </a:p>
        </p:txBody>
      </p:sp>
      <p:sp>
        <p:nvSpPr>
          <p:cNvPr id="32" name="Shape 8"/>
          <p:cNvSpPr/>
          <p:nvPr/>
        </p:nvSpPr>
        <p:spPr>
          <a:xfrm>
            <a:off x="4115570" y="1442309"/>
            <a:ext cx="1324586" cy="0"/>
          </a:xfrm>
          <a:prstGeom prst="line">
            <a:avLst/>
          </a:prstGeom>
          <a:solidFill>
            <a:srgbClr val="878581"/>
          </a:solidFill>
          <a:ln w="21167">
            <a:solidFill>
              <a:srgbClr val="878581"/>
            </a:solidFill>
            <a:prstDash val="solid"/>
            <a:headEnd type="none"/>
            <a:tailEnd type="triangle"/>
          </a:ln>
        </p:spPr>
      </p:sp>
      <p:sp>
        <p:nvSpPr>
          <p:cNvPr id="33" name="Shape 9"/>
          <p:cNvSpPr/>
          <p:nvPr/>
        </p:nvSpPr>
        <p:spPr>
          <a:xfrm>
            <a:off x="1896176" y="3260185"/>
            <a:ext cx="1171909" cy="0"/>
          </a:xfrm>
          <a:prstGeom prst="line">
            <a:avLst/>
          </a:prstGeom>
          <a:solidFill>
            <a:srgbClr val="878581"/>
          </a:solidFill>
          <a:ln w="21167">
            <a:solidFill>
              <a:srgbClr val="878581"/>
            </a:solidFill>
            <a:prstDash val="solid"/>
            <a:headEnd type="none"/>
            <a:tailEnd type="triangle"/>
          </a:ln>
        </p:spPr>
      </p:sp>
      <p:sp>
        <p:nvSpPr>
          <p:cNvPr id="34" name="Shape 10"/>
          <p:cNvSpPr/>
          <p:nvPr/>
        </p:nvSpPr>
        <p:spPr>
          <a:xfrm>
            <a:off x="4115690" y="3139019"/>
            <a:ext cx="1324458" cy="0"/>
          </a:xfrm>
          <a:prstGeom prst="line">
            <a:avLst/>
          </a:prstGeom>
          <a:solidFill>
            <a:srgbClr val="878581"/>
          </a:solidFill>
          <a:ln w="21167">
            <a:solidFill>
              <a:srgbClr val="878581"/>
            </a:solidFill>
            <a:prstDash val="solid"/>
            <a:headEnd type="none"/>
            <a:tailEnd type="triangle"/>
          </a:ln>
        </p:spPr>
      </p:sp>
      <p:sp>
        <p:nvSpPr>
          <p:cNvPr id="35" name="Text 11"/>
          <p:cNvSpPr/>
          <p:nvPr/>
        </p:nvSpPr>
        <p:spPr>
          <a:xfrm>
            <a:off x="6199780" y="4209969"/>
            <a:ext cx="1249940" cy="711197"/>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smtClean="0">
                <a:solidFill>
                  <a:srgbClr val="504F48"/>
                </a:solidFill>
              </a:rPr>
              <a:t>Healthy</a:t>
            </a:r>
            <a:endParaRPr lang="en-US" sz="750" dirty="0"/>
          </a:p>
        </p:txBody>
      </p:sp>
      <p:sp>
        <p:nvSpPr>
          <p:cNvPr id="36" name="Text 13"/>
          <p:cNvSpPr/>
          <p:nvPr/>
        </p:nvSpPr>
        <p:spPr>
          <a:xfrm>
            <a:off x="7092346" y="2728795"/>
            <a:ext cx="1047750" cy="1047750"/>
          </a:xfrm>
          <a:prstGeom prst="roundRect">
            <a:avLst>
              <a:gd name="adj" fmla="val 11250"/>
            </a:avLst>
          </a:prstGeom>
          <a:solidFill>
            <a:srgbClr val="000000">
              <a:alpha val="0"/>
            </a:srgbClr>
          </a:solidFill>
          <a:ln w="21167">
            <a:solidFill>
              <a:srgbClr val="878581"/>
            </a:solidFill>
          </a:ln>
        </p:spPr>
        <p:txBody>
          <a:bodyPr wrap="square" lIns="58208" tIns="123693" rIns="58208" bIns="123693" rtlCol="0" anchor="ctr"/>
          <a:lstStyle/>
          <a:p>
            <a:pPr algn="ctr">
              <a:lnSpc>
                <a:spcPts val="2100"/>
              </a:lnSpc>
            </a:pPr>
            <a:r>
              <a:rPr lang="en-US" sz="1100" dirty="0" smtClean="0">
                <a:solidFill>
                  <a:srgbClr val="504F48"/>
                </a:solidFill>
              </a:rPr>
              <a:t>Plant Leaf class/type</a:t>
            </a:r>
            <a:endParaRPr lang="en-US" sz="750" dirty="0"/>
          </a:p>
        </p:txBody>
      </p:sp>
      <p:sp>
        <p:nvSpPr>
          <p:cNvPr id="37" name="Text 14"/>
          <p:cNvSpPr/>
          <p:nvPr/>
        </p:nvSpPr>
        <p:spPr>
          <a:xfrm>
            <a:off x="7656442" y="4209967"/>
            <a:ext cx="1150085" cy="711199"/>
          </a:xfrm>
          <a:prstGeom prst="roundRect">
            <a:avLst>
              <a:gd name="adj" fmla="val 18192"/>
            </a:avLst>
          </a:prstGeom>
          <a:solidFill>
            <a:srgbClr val="000000">
              <a:alpha val="0"/>
            </a:srgbClr>
          </a:solidFill>
          <a:ln w="21167">
            <a:solidFill>
              <a:srgbClr val="878581"/>
            </a:solidFill>
          </a:ln>
        </p:spPr>
        <p:txBody>
          <a:bodyPr wrap="square" lIns="63894" tIns="83961" rIns="63894" bIns="83961" rtlCol="0" anchor="ctr"/>
          <a:lstStyle/>
          <a:p>
            <a:pPr algn="ctr">
              <a:lnSpc>
                <a:spcPts val="2100"/>
              </a:lnSpc>
            </a:pPr>
            <a:r>
              <a:rPr lang="en-IN" sz="1100" dirty="0" smtClean="0">
                <a:solidFill>
                  <a:srgbClr val="504F48"/>
                </a:solidFill>
              </a:rPr>
              <a:t>Unhealthy</a:t>
            </a:r>
            <a:endParaRPr lang="en-US" sz="750" dirty="0"/>
          </a:p>
        </p:txBody>
      </p:sp>
      <p:sp>
        <p:nvSpPr>
          <p:cNvPr id="38" name="Shape 16"/>
          <p:cNvSpPr/>
          <p:nvPr/>
        </p:nvSpPr>
        <p:spPr>
          <a:xfrm>
            <a:off x="6484242" y="3274809"/>
            <a:ext cx="607949" cy="0"/>
          </a:xfrm>
          <a:prstGeom prst="line">
            <a:avLst/>
          </a:prstGeom>
          <a:solidFill>
            <a:srgbClr val="878581"/>
          </a:solidFill>
          <a:ln w="21167">
            <a:solidFill>
              <a:srgbClr val="878581"/>
            </a:solidFill>
            <a:prstDash val="solid"/>
            <a:headEnd type="none"/>
            <a:tailEnd type="triangle"/>
          </a:ln>
        </p:spPr>
      </p:sp>
      <p:sp>
        <p:nvSpPr>
          <p:cNvPr id="39" name="Shape 17"/>
          <p:cNvSpPr/>
          <p:nvPr/>
        </p:nvSpPr>
        <p:spPr>
          <a:xfrm rot="5400000">
            <a:off x="5577504" y="2283700"/>
            <a:ext cx="659882" cy="0"/>
          </a:xfrm>
          <a:prstGeom prst="line">
            <a:avLst/>
          </a:prstGeom>
          <a:solidFill>
            <a:srgbClr val="878581"/>
          </a:solidFill>
          <a:ln w="21167">
            <a:solidFill>
              <a:srgbClr val="878581"/>
            </a:solidFill>
            <a:prstDash val="solid"/>
            <a:headEnd type="none"/>
            <a:tailEnd type="triangle"/>
          </a:ln>
        </p:spPr>
      </p:sp>
      <p:sp>
        <p:nvSpPr>
          <p:cNvPr id="40" name="Shape 18"/>
          <p:cNvSpPr/>
          <p:nvPr/>
        </p:nvSpPr>
        <p:spPr>
          <a:xfrm rot="5400000">
            <a:off x="7061800" y="3615326"/>
            <a:ext cx="420497" cy="768784"/>
          </a:xfrm>
          <a:prstGeom prst="line">
            <a:avLst/>
          </a:prstGeom>
          <a:solidFill>
            <a:srgbClr val="878581"/>
          </a:solidFill>
          <a:ln w="21167">
            <a:solidFill>
              <a:srgbClr val="878581"/>
            </a:solidFill>
            <a:prstDash val="solid"/>
            <a:headEnd type="none"/>
            <a:tailEnd type="triangle"/>
          </a:ln>
        </p:spPr>
      </p:sp>
      <p:sp>
        <p:nvSpPr>
          <p:cNvPr id="41" name="Shape 19"/>
          <p:cNvSpPr/>
          <p:nvPr/>
        </p:nvSpPr>
        <p:spPr>
          <a:xfrm rot="5400000" flipV="1">
            <a:off x="7768262" y="3656057"/>
            <a:ext cx="442091" cy="665733"/>
          </a:xfrm>
          <a:prstGeom prst="line">
            <a:avLst/>
          </a:prstGeom>
          <a:solidFill>
            <a:srgbClr val="878581"/>
          </a:solidFill>
          <a:ln w="21167">
            <a:solidFill>
              <a:srgbClr val="878581"/>
            </a:solidFill>
            <a:prstDash val="solid"/>
            <a:headEnd type="none"/>
            <a:tailEnd type="triangle"/>
          </a:ln>
        </p:spPr>
      </p:sp>
      <p:pic>
        <p:nvPicPr>
          <p:cNvPr id="42"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xmlns="" r:embed="rId5"/>
              </a:ext>
            </a:extLst>
          </a:blip>
          <a:srcRect/>
          <a:stretch/>
        </p:blipFill>
        <p:spPr>
          <a:xfrm>
            <a:off x="136891" y="4803153"/>
            <a:ext cx="515221" cy="22730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EFEE3"/>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1498b87-e3cf-479e-be31-9b0c18f7943a?pitch-bytes=67456&amp;pitch-content-type=image%2Fsvg%2Bxml"/>
          <p:cNvPicPr>
            <a:picLocks noChangeAspect="1"/>
          </p:cNvPicPr>
          <p:nvPr/>
        </p:nvPicPr>
        <p:blipFill>
          <a:blip r:embed="rId3">
            <a:extLst>
              <a:ext uri="{96DAC541-7B7A-43D3-8B79-37D633B846F1}">
                <asvg:svgBlip xmlns:asvg="http://schemas.microsoft.com/office/drawing/2016/SVG/main" xmlns="" r:embed="rId4"/>
              </a:ext>
            </a:extLst>
          </a:blip>
          <a:srcRect l="62" r="62"/>
          <a:stretch/>
        </p:blipFill>
        <p:spPr>
          <a:xfrm>
            <a:off x="0" y="0"/>
            <a:ext cx="9144000" cy="5143500"/>
          </a:xfrm>
          <a:prstGeom prst="rect">
            <a:avLst/>
          </a:prstGeom>
        </p:spPr>
      </p:pic>
      <p:sp>
        <p:nvSpPr>
          <p:cNvPr id="4" name="Shape 0"/>
          <p:cNvSpPr/>
          <p:nvPr/>
        </p:nvSpPr>
        <p:spPr>
          <a:xfrm>
            <a:off x="573262" y="581903"/>
            <a:ext cx="8191340" cy="4182936"/>
          </a:xfrm>
          <a:prstGeom prst="roundRect">
            <a:avLst>
              <a:gd name="adj" fmla="val -21860"/>
            </a:avLst>
          </a:prstGeom>
          <a:solidFill>
            <a:srgbClr val="FFFFFF"/>
          </a:solidFill>
          <a:ln w="21167">
            <a:solidFill>
              <a:srgbClr val="4C956C"/>
            </a:solidFill>
            <a:prstDash val="solid"/>
          </a:ln>
        </p:spPr>
      </p:sp>
      <p:sp>
        <p:nvSpPr>
          <p:cNvPr id="5" name="Text 1"/>
          <p:cNvSpPr/>
          <p:nvPr/>
        </p:nvSpPr>
        <p:spPr>
          <a:xfrm>
            <a:off x="476763" y="476293"/>
            <a:ext cx="8191340" cy="4182936"/>
          </a:xfrm>
          <a:prstGeom prst="roundRect">
            <a:avLst>
              <a:gd name="adj" fmla="val -21860"/>
            </a:avLst>
          </a:prstGeom>
          <a:solidFill>
            <a:srgbClr val="FFFFFF"/>
          </a:solidFill>
          <a:ln w="21167">
            <a:solidFill>
              <a:srgbClr val="4C956C"/>
            </a:solidFill>
          </a:ln>
        </p:spPr>
        <p:txBody>
          <a:bodyPr wrap="square" lIns="455074" tIns="493819" rIns="455074" bIns="493819" rtlCol="0" anchor="ctr"/>
          <a:lstStyle/>
          <a:p>
            <a:pPr marL="190500" indent="-190500" algn="l">
              <a:lnSpc>
                <a:spcPts val="2160"/>
              </a:lnSpc>
              <a:buSzPct val="100000"/>
              <a:buFont typeface="+mj-lt"/>
              <a:buAutoNum type="arabicPeriod"/>
            </a:pPr>
            <a:r>
              <a:rPr lang="en-US" sz="1400" kern="0" spc="-12" dirty="0">
                <a:solidFill>
                  <a:srgbClr val="000000"/>
                </a:solidFill>
              </a:rPr>
              <a:t>Interactive and easy-to-use UI to make the farmers independent of technological constraints</a:t>
            </a:r>
            <a:endParaRPr lang="en-US" sz="1200" dirty="0"/>
          </a:p>
          <a:p>
            <a:pPr marL="190500" indent="-190500" algn="l">
              <a:lnSpc>
                <a:spcPts val="2160"/>
              </a:lnSpc>
              <a:buSzPct val="100000"/>
              <a:buFont typeface="+mj-lt"/>
              <a:buAutoNum type="arabicPeriod"/>
            </a:pPr>
            <a:r>
              <a:rPr lang="en-US" sz="1400" kern="0" spc="-12" dirty="0">
                <a:solidFill>
                  <a:srgbClr val="000000"/>
                </a:solidFill>
              </a:rPr>
              <a:t>Real-time plant disease detection for farmers and students in the field of Agriculture</a:t>
            </a:r>
            <a:endParaRPr lang="en-US" sz="1200" dirty="0"/>
          </a:p>
          <a:p>
            <a:pPr marL="190500" indent="-190500" algn="l">
              <a:lnSpc>
                <a:spcPts val="2160"/>
              </a:lnSpc>
              <a:buSzPct val="100000"/>
              <a:buFont typeface="+mj-lt"/>
              <a:buAutoNum type="arabicPeriod"/>
            </a:pPr>
            <a:r>
              <a:rPr lang="en-US" sz="1400" kern="0" spc="-12" dirty="0">
                <a:solidFill>
                  <a:srgbClr val="000000"/>
                </a:solidFill>
              </a:rPr>
              <a:t>Image Processing for plant </a:t>
            </a:r>
            <a:r>
              <a:rPr lang="en-US" sz="1400" kern="0" spc="-12" dirty="0" smtClean="0">
                <a:solidFill>
                  <a:srgbClr val="000000"/>
                </a:solidFill>
              </a:rPr>
              <a:t>leaf image </a:t>
            </a:r>
            <a:r>
              <a:rPr lang="en-US" sz="1400" kern="0" spc="-12" dirty="0">
                <a:solidFill>
                  <a:srgbClr val="000000"/>
                </a:solidFill>
              </a:rPr>
              <a:t>classification based </a:t>
            </a:r>
            <a:r>
              <a:rPr lang="en-US" sz="1400" kern="0" spc="-12" dirty="0" smtClean="0">
                <a:solidFill>
                  <a:srgbClr val="000000"/>
                </a:solidFill>
              </a:rPr>
              <a:t>on diseases</a:t>
            </a:r>
            <a:endParaRPr lang="en-US" sz="1200" dirty="0"/>
          </a:p>
          <a:p>
            <a:pPr marL="190500" indent="-190500" algn="l">
              <a:lnSpc>
                <a:spcPts val="2160"/>
              </a:lnSpc>
              <a:buSzPct val="100000"/>
              <a:buFont typeface="+mj-lt"/>
              <a:buAutoNum type="arabicPeriod"/>
            </a:pPr>
            <a:r>
              <a:rPr lang="en-US" sz="1400" kern="0" spc="-12" dirty="0">
                <a:solidFill>
                  <a:srgbClr val="000000"/>
                </a:solidFill>
              </a:rPr>
              <a:t>Use of Adam's Optimizer for enhancing the performance of the NN model</a:t>
            </a:r>
            <a:endParaRPr lang="en-US" sz="1200" dirty="0"/>
          </a:p>
        </p:txBody>
      </p:sp>
      <p:sp>
        <p:nvSpPr>
          <p:cNvPr id="6" name="Shape 2"/>
          <p:cNvSpPr/>
          <p:nvPr/>
        </p:nvSpPr>
        <p:spPr>
          <a:xfrm>
            <a:off x="3859538" y="907051"/>
            <a:ext cx="1621449" cy="345576"/>
          </a:xfrm>
          <a:prstGeom prst="roundRect">
            <a:avLst>
              <a:gd name="adj" fmla="val -264602"/>
            </a:avLst>
          </a:prstGeom>
          <a:solidFill>
            <a:srgbClr val="F5BFAA"/>
          </a:solidFill>
          <a:ln w="15875">
            <a:solidFill>
              <a:srgbClr val="4C956C"/>
            </a:solidFill>
            <a:prstDash val="solid"/>
          </a:ln>
        </p:spPr>
      </p:sp>
      <p:sp>
        <p:nvSpPr>
          <p:cNvPr id="7" name="Text 3"/>
          <p:cNvSpPr/>
          <p:nvPr/>
        </p:nvSpPr>
        <p:spPr>
          <a:xfrm>
            <a:off x="476250" y="4710621"/>
            <a:ext cx="4762" cy="0"/>
          </a:xfrm>
          <a:prstGeom prst="rect">
            <a:avLst/>
          </a:prstGeom>
          <a:noFill/>
          <a:ln/>
        </p:spPr>
        <p:txBody>
          <a:bodyPr wrap="none" lIns="0" tIns="0" rIns="0" bIns="0" rtlCol="0" anchor="t">
            <a:spAutoFit/>
          </a:bodyPr>
          <a:lstStyle/>
          <a:p>
            <a:pPr algn="l">
              <a:lnSpc>
                <a:spcPts val="1920"/>
              </a:lnSpc>
            </a:pPr>
            <a:endParaRPr lang="en-US" sz="1200" dirty="0"/>
          </a:p>
        </p:txBody>
      </p:sp>
      <p:sp>
        <p:nvSpPr>
          <p:cNvPr id="8" name="Text 4"/>
          <p:cNvSpPr/>
          <p:nvPr/>
        </p:nvSpPr>
        <p:spPr>
          <a:xfrm>
            <a:off x="572453" y="476250"/>
            <a:ext cx="4762" cy="731520"/>
          </a:xfrm>
          <a:prstGeom prst="rect">
            <a:avLst/>
          </a:prstGeom>
          <a:noFill/>
          <a:ln/>
        </p:spPr>
        <p:txBody>
          <a:bodyPr wrap="none" lIns="0" tIns="0" rIns="0" bIns="0" rtlCol="0" anchor="t">
            <a:spAutoFit/>
          </a:bodyPr>
          <a:lstStyle/>
          <a:p>
            <a:pPr algn="l">
              <a:lnSpc>
                <a:spcPts val="1920"/>
              </a:lnSpc>
            </a:pPr>
            <a:endParaRPr lang="en-US" sz="1200" dirty="0"/>
          </a:p>
        </p:txBody>
      </p:sp>
      <p:sp>
        <p:nvSpPr>
          <p:cNvPr id="9" name="Text 5"/>
          <p:cNvSpPr/>
          <p:nvPr/>
        </p:nvSpPr>
        <p:spPr>
          <a:xfrm>
            <a:off x="572453" y="1256348"/>
            <a:ext cx="4762" cy="731520"/>
          </a:xfrm>
          <a:prstGeom prst="rect">
            <a:avLst/>
          </a:prstGeom>
          <a:noFill/>
          <a:ln/>
        </p:spPr>
        <p:txBody>
          <a:bodyPr wrap="none" lIns="0" tIns="0" rIns="0" bIns="0" rtlCol="0" anchor="t">
            <a:spAutoFit/>
          </a:bodyPr>
          <a:lstStyle/>
          <a:p>
            <a:pPr algn="l">
              <a:lnSpc>
                <a:spcPts val="1920"/>
              </a:lnSpc>
            </a:pPr>
            <a:endParaRPr lang="en-US" sz="1200" dirty="0"/>
          </a:p>
        </p:txBody>
      </p:sp>
      <p:sp>
        <p:nvSpPr>
          <p:cNvPr id="10" name="Text 6"/>
          <p:cNvSpPr/>
          <p:nvPr/>
        </p:nvSpPr>
        <p:spPr>
          <a:xfrm>
            <a:off x="572453" y="2036445"/>
            <a:ext cx="4762" cy="731520"/>
          </a:xfrm>
          <a:prstGeom prst="rect">
            <a:avLst/>
          </a:prstGeom>
          <a:noFill/>
          <a:ln/>
        </p:spPr>
        <p:txBody>
          <a:bodyPr wrap="none" lIns="0" tIns="0" rIns="0" bIns="0" rtlCol="0" anchor="t">
            <a:spAutoFit/>
          </a:bodyPr>
          <a:lstStyle/>
          <a:p>
            <a:pPr algn="l">
              <a:lnSpc>
                <a:spcPts val="1920"/>
              </a:lnSpc>
            </a:pPr>
            <a:endParaRPr lang="en-US" sz="1200" dirty="0"/>
          </a:p>
        </p:txBody>
      </p:sp>
      <p:sp>
        <p:nvSpPr>
          <p:cNvPr id="11" name="Text 7"/>
          <p:cNvSpPr/>
          <p:nvPr/>
        </p:nvSpPr>
        <p:spPr>
          <a:xfrm>
            <a:off x="476250" y="4762056"/>
            <a:ext cx="4762" cy="0"/>
          </a:xfrm>
          <a:prstGeom prst="rect">
            <a:avLst/>
          </a:prstGeom>
          <a:noFill/>
          <a:ln/>
        </p:spPr>
        <p:txBody>
          <a:bodyPr wrap="none" lIns="0" tIns="0" rIns="0" bIns="0" rtlCol="0" anchor="t">
            <a:spAutoFit/>
          </a:bodyPr>
          <a:lstStyle/>
          <a:p>
            <a:pPr algn="l">
              <a:lnSpc>
                <a:spcPts val="1920"/>
              </a:lnSpc>
            </a:pPr>
            <a:endParaRPr lang="en-US" sz="1200" dirty="0"/>
          </a:p>
        </p:txBody>
      </p:sp>
      <p:sp>
        <p:nvSpPr>
          <p:cNvPr id="12" name="Text 8"/>
          <p:cNvSpPr/>
          <p:nvPr/>
        </p:nvSpPr>
        <p:spPr>
          <a:xfrm>
            <a:off x="3763461" y="861399"/>
            <a:ext cx="1619250" cy="347663"/>
          </a:xfrm>
          <a:prstGeom prst="roundRect">
            <a:avLst>
              <a:gd name="adj" fmla="val -263013"/>
            </a:avLst>
          </a:prstGeom>
          <a:solidFill>
            <a:srgbClr val="FFFFFF"/>
          </a:solidFill>
          <a:ln w="15875">
            <a:solidFill>
              <a:srgbClr val="4C956C"/>
            </a:solidFill>
          </a:ln>
        </p:spPr>
        <p:txBody>
          <a:bodyPr wrap="square" lIns="89958" tIns="41043" rIns="89958" bIns="41043" rtlCol="0" anchor="ctr"/>
          <a:lstStyle/>
          <a:p>
            <a:pPr algn="ctr">
              <a:lnSpc>
                <a:spcPts val="2160"/>
              </a:lnSpc>
            </a:pPr>
            <a:r>
              <a:rPr lang="en-US" sz="1400" b="1" kern="0" spc="132" dirty="0">
                <a:solidFill>
                  <a:srgbClr val="4C956C"/>
                </a:solidFill>
              </a:rPr>
              <a:t>Key Features </a:t>
            </a:r>
            <a:endParaRPr lang="en-US" sz="675" dirty="0"/>
          </a:p>
        </p:txBody>
      </p:sp>
      <p:sp>
        <p:nvSpPr>
          <p:cNvPr id="13" name="Text 9"/>
          <p:cNvSpPr/>
          <p:nvPr/>
        </p:nvSpPr>
        <p:spPr>
          <a:xfrm>
            <a:off x="476250" y="4813491"/>
            <a:ext cx="190500" cy="243840"/>
          </a:xfrm>
          <a:prstGeom prst="rect">
            <a:avLst/>
          </a:prstGeom>
          <a:noFill/>
          <a:ln/>
        </p:spPr>
        <p:txBody>
          <a:bodyPr wrap="none" lIns="0" tIns="0" rIns="0" bIns="0" rtlCol="0" anchor="t">
            <a:spAutoFit/>
          </a:bodyPr>
          <a:lstStyle/>
          <a:p>
            <a:pPr algn="l">
              <a:lnSpc>
                <a:spcPts val="1920"/>
              </a:lnSpc>
            </a:pPr>
            <a:endParaRPr lang="en-US" sz="1200" dirty="0"/>
          </a:p>
        </p:txBody>
      </p:sp>
      <p:pic>
        <p:nvPicPr>
          <p:cNvPr id="14" name="Image 1"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xmlns="" r:embed="rId7"/>
              </a:ext>
            </a:extLst>
          </a:blip>
          <a:srcRect/>
          <a:stretch/>
        </p:blipFill>
        <p:spPr>
          <a:xfrm>
            <a:off x="136595" y="4803153"/>
            <a:ext cx="515221" cy="227303"/>
          </a:xfrm>
          <a:prstGeom prst="rect">
            <a:avLst/>
          </a:prstGeom>
        </p:spPr>
      </p:pic>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3704</TotalTime>
  <Words>797</Words>
  <Application>Microsoft Office PowerPoint</Application>
  <PresentationFormat>On-screen Show (16:9)</PresentationFormat>
  <Paragraphs>107</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Fraunces</vt:lpstr>
      <vt:lpstr>Career</vt:lpstr>
      <vt:lpstr>Manrope</vt:lpstr>
      <vt:lpstr>DM Sans</vt:lpstr>
      <vt:lpstr>Karasuma Gothic</vt:lpstr>
      <vt:lpstr>Lora</vt:lpstr>
      <vt:lpstr>DM Mono</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Disease Detection System using Image Processing</dc:title>
  <dc:subject>PptxGenJS Presentation</dc:subject>
  <dc:creator>Pitch Software GmbH</dc:creator>
  <cp:lastModifiedBy>acer</cp:lastModifiedBy>
  <cp:revision>86</cp:revision>
  <dcterms:created xsi:type="dcterms:W3CDTF">2023-05-22T20:32:03Z</dcterms:created>
  <dcterms:modified xsi:type="dcterms:W3CDTF">2023-08-29T04:02:45Z</dcterms:modified>
</cp:coreProperties>
</file>